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5" r:id="rId1"/>
  </p:sldMasterIdLst>
  <p:notesMasterIdLst>
    <p:notesMasterId r:id="rId6"/>
  </p:notesMasterIdLst>
  <p:handoutMasterIdLst>
    <p:handoutMasterId r:id="rId7"/>
  </p:handoutMasterIdLst>
  <p:sldIdLst>
    <p:sldId id="257" r:id="rId2"/>
    <p:sldId id="281" r:id="rId3"/>
    <p:sldId id="277" r:id="rId4"/>
    <p:sldId id="262" r:id="rId5"/>
  </p:sldIdLst>
  <p:sldSz cx="9906000" cy="6858000" type="A4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3A600"/>
    <a:srgbClr val="0099FF"/>
    <a:srgbClr val="CC6600"/>
    <a:srgbClr val="0CB3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137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0" y="60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F0290B62-E77B-4BCC-98DF-92F1F395F1C1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DF7C7995-1D95-438D-ABFD-546A3A889814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45844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815" y="0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/>
          <a:lstStyle>
            <a:lvl1pPr algn="r">
              <a:defRPr sz="1200"/>
            </a:lvl1pPr>
          </a:lstStyle>
          <a:p>
            <a:fld id="{0A22FDB1-FA32-46E9-909C-E4625520D210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43" tIns="45222" rIns="90443" bIns="45222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924" y="4777745"/>
            <a:ext cx="5437827" cy="3908064"/>
          </a:xfrm>
          <a:prstGeom prst="rect">
            <a:avLst/>
          </a:prstGeom>
        </p:spPr>
        <p:txBody>
          <a:bodyPr vert="horz" lIns="90443" tIns="45222" rIns="90443" bIns="45222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815" y="9429677"/>
            <a:ext cx="2945293" cy="496961"/>
          </a:xfrm>
          <a:prstGeom prst="rect">
            <a:avLst/>
          </a:prstGeom>
        </p:spPr>
        <p:txBody>
          <a:bodyPr vert="horz" lIns="90443" tIns="45222" rIns="90443" bIns="45222" rtlCol="0" anchor="b"/>
          <a:lstStyle>
            <a:lvl1pPr algn="r">
              <a:defRPr sz="1200"/>
            </a:lvl1pPr>
          </a:lstStyle>
          <a:p>
            <a:fld id="{73A71CA2-67C2-4ABA-BBFD-D5CEB1A5960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4449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p 6"/>
          <p:cNvGrpSpPr/>
          <p:nvPr userDrawn="1"/>
        </p:nvGrpSpPr>
        <p:grpSpPr>
          <a:xfrm>
            <a:off x="1668000" y="1404000"/>
            <a:ext cx="6615000" cy="2538664"/>
            <a:chOff x="1287000" y="1404000"/>
            <a:chExt cx="6615000" cy="2538664"/>
          </a:xfrm>
        </p:grpSpPr>
        <p:sp>
          <p:nvSpPr>
            <p:cNvPr id="8" name="textruta 7"/>
            <p:cNvSpPr txBox="1"/>
            <p:nvPr/>
          </p:nvSpPr>
          <p:spPr>
            <a:xfrm>
              <a:off x="1287000" y="1404000"/>
              <a:ext cx="6615000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11500" dirty="0">
                  <a:latin typeface="Berlin Sans FB Demi" panose="020E0802020502020306" pitchFamily="34" charset="0"/>
                </a:rPr>
                <a:t>BRIDGE</a:t>
              </a:r>
              <a:endParaRPr lang="sv-SE" sz="8000" dirty="0">
                <a:latin typeface="Berlin Sans FB Demi" panose="020E0802020502020306" pitchFamily="34" charset="0"/>
              </a:endParaRPr>
            </a:p>
          </p:txBody>
        </p:sp>
        <p:sp>
          <p:nvSpPr>
            <p:cNvPr id="9" name="textruta 8"/>
            <p:cNvSpPr txBox="1"/>
            <p:nvPr/>
          </p:nvSpPr>
          <p:spPr>
            <a:xfrm>
              <a:off x="2031940" y="3204000"/>
              <a:ext cx="5125121" cy="738664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4200" dirty="0">
                  <a:solidFill>
                    <a:schemeClr val="bg1"/>
                  </a:solidFill>
                  <a:latin typeface="Berlin Sans FB Demi" panose="020E0802020502020306" pitchFamily="34" charset="0"/>
                </a:rPr>
                <a:t>THE #1 MIND SPORT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30489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059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5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5770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4000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775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7" name="Rektangel med rundade hörn 6"/>
          <p:cNvSpPr/>
          <p:nvPr userDrawn="1"/>
        </p:nvSpPr>
        <p:spPr>
          <a:xfrm>
            <a:off x="199875" y="189000"/>
            <a:ext cx="9506250" cy="612000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800" dirty="0">
              <a:solidFill>
                <a:schemeClr val="bg1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408000" y="6400802"/>
            <a:ext cx="1111587" cy="305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sv-SE" altLang="sv-SE" sz="1400" b="0" dirty="0">
                <a:latin typeface="+mn-lt"/>
              </a:rPr>
              <a:t>Lektion </a:t>
            </a:r>
            <a:r>
              <a:rPr lang="sv-SE" altLang="sv-SE" sz="1400" b="0" dirty="0" smtClean="0">
                <a:latin typeface="+mn-lt"/>
              </a:rPr>
              <a:t>3:</a:t>
            </a:r>
            <a:fld id="{780EAF18-22EA-4865-8736-E91E12192CD1}" type="slidenum">
              <a:rPr lang="sv-SE" altLang="sv-SE" sz="1400" b="0" smtClean="0">
                <a:latin typeface="+mn-lt"/>
              </a:rPr>
              <a:pPr>
                <a:defRPr/>
              </a:pPr>
              <a:t>‹#›</a:t>
            </a:fld>
            <a:endParaRPr lang="sv-SE" altLang="sv-SE" sz="800" b="0" dirty="0">
              <a:latin typeface="+mn-lt"/>
            </a:endParaRPr>
          </a:p>
        </p:txBody>
      </p:sp>
      <p:sp>
        <p:nvSpPr>
          <p:cNvPr id="10" name="textruta 9"/>
          <p:cNvSpPr txBox="1"/>
          <p:nvPr userDrawn="1"/>
        </p:nvSpPr>
        <p:spPr>
          <a:xfrm>
            <a:off x="2763215" y="6309000"/>
            <a:ext cx="4164161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800" dirty="0">
                <a:solidFill>
                  <a:schemeClr val="bg1"/>
                </a:solidFill>
                <a:latin typeface="Berlin Sans FB Demi" panose="020E0802020502020306" pitchFamily="34" charset="0"/>
              </a:rPr>
              <a:t>THE #1 MIND SPORT</a:t>
            </a:r>
          </a:p>
        </p:txBody>
      </p:sp>
    </p:spTree>
    <p:extLst>
      <p:ext uri="{BB962C8B-B14F-4D97-AF65-F5344CB8AC3E}">
        <p14:creationId xmlns:p14="http://schemas.microsoft.com/office/powerpoint/2010/main" val="2648997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29087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30633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2979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2488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2913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20312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0954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8D90E-A4D4-46F5-A7CD-6C21E29186FD}" type="datetimeFigureOut">
              <a:rPr lang="sv-SE" smtClean="0"/>
              <a:pPr/>
              <a:t>2018-08-17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271FD-E240-4C6A-92C7-8E0FBC48AB5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011"/>
          <a:stretch/>
        </p:blipFill>
        <p:spPr>
          <a:xfrm>
            <a:off x="-1" y="0"/>
            <a:ext cx="9916007" cy="6858000"/>
          </a:xfrm>
          <a:prstGeom prst="rect">
            <a:avLst/>
          </a:prstGeom>
        </p:spPr>
      </p:pic>
      <p:pic>
        <p:nvPicPr>
          <p:cNvPr id="9" name="Bildobjekt 3" descr="SvenskBridge_CMYK.eps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313"/>
          <a:stretch>
            <a:fillRect/>
          </a:stretch>
        </p:blipFill>
        <p:spPr bwMode="auto">
          <a:xfrm>
            <a:off x="9123962" y="6354000"/>
            <a:ext cx="5540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16983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84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4294967295"/>
          </p:nvPr>
        </p:nvSpPr>
        <p:spPr>
          <a:xfrm>
            <a:off x="2139781" y="4262817"/>
            <a:ext cx="5592866" cy="49374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v-SE" dirty="0" smtClean="0">
                <a:latin typeface="Arial Black" panose="020B0A04020102020204" pitchFamily="34" charset="0"/>
              </a:rPr>
              <a:t>Grandmeldinger</a:t>
            </a:r>
            <a:endParaRPr lang="sv-SE" dirty="0">
              <a:latin typeface="Arial Black" panose="020B0A04020102020204" pitchFamily="34" charset="0"/>
            </a:endParaRPr>
          </a:p>
        </p:txBody>
      </p:sp>
      <p:sp>
        <p:nvSpPr>
          <p:cNvPr id="4" name="Underrubrik 2"/>
          <p:cNvSpPr txBox="1">
            <a:spLocks/>
          </p:cNvSpPr>
          <p:nvPr/>
        </p:nvSpPr>
        <p:spPr>
          <a:xfrm>
            <a:off x="138001" y="6398150"/>
            <a:ext cx="1665000" cy="405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sv-SE" sz="1800" dirty="0" smtClean="0">
                <a:latin typeface="Arial Black" panose="020B0A04020102020204" pitchFamily="34" charset="0"/>
              </a:rPr>
              <a:t>Leksjon </a:t>
            </a:r>
            <a:r>
              <a:rPr lang="sv-SE" sz="1800" dirty="0">
                <a:latin typeface="Arial Black" panose="020B0A04020102020204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6872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65" y="2347527"/>
            <a:ext cx="4066704" cy="3683311"/>
          </a:xfrm>
          <a:prstGeom prst="rect">
            <a:avLst/>
          </a:prstGeom>
        </p:spPr>
      </p:pic>
      <p:sp>
        <p:nvSpPr>
          <p:cNvPr id="5" name="Rubrik 1">
            <a:extLst>
              <a:ext uri="{FF2B5EF4-FFF2-40B4-BE49-F238E27FC236}">
                <a16:creationId xmlns:a16="http://schemas.microsoft.com/office/drawing/2014/main" id="{D456DC99-E85C-45B2-8096-A9A47DCB6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7" y="191171"/>
            <a:ext cx="8543925" cy="766866"/>
          </a:xfrm>
        </p:spPr>
        <p:txBody>
          <a:bodyPr>
            <a:normAutofit/>
          </a:bodyPr>
          <a:lstStyle/>
          <a:p>
            <a:r>
              <a:rPr lang="sv-SE" sz="4000" b="1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Å</a:t>
            </a:r>
            <a:r>
              <a:rPr lang="sv-SE" sz="4000" b="1" dirty="0" smtClean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pning </a:t>
            </a:r>
            <a:r>
              <a:rPr lang="sv-SE" sz="4000" b="1" dirty="0">
                <a:latin typeface="Arial Black" panose="020B0A040201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1NT</a:t>
            </a:r>
          </a:p>
        </p:txBody>
      </p:sp>
      <p:sp>
        <p:nvSpPr>
          <p:cNvPr id="53" name="Platshållare för innehåll 4">
            <a:extLst>
              <a:ext uri="{FF2B5EF4-FFF2-40B4-BE49-F238E27FC236}">
                <a16:creationId xmlns:a16="http://schemas.microsoft.com/office/drawing/2014/main" id="{D44737C3-B8BF-45B5-803F-F815EF38E3E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69495" y="1062679"/>
            <a:ext cx="6750977" cy="547444"/>
          </a:xfrm>
        </p:spPr>
        <p:txBody>
          <a:bodyPr lIns="36000" rIns="36000" anchor="ctr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sv-SE" dirty="0" smtClean="0"/>
              <a:t>For å åpne </a:t>
            </a:r>
            <a:r>
              <a:rPr lang="sv-SE" dirty="0"/>
              <a:t>med 1NT </a:t>
            </a:r>
            <a:r>
              <a:rPr lang="sv-SE" dirty="0" smtClean="0"/>
              <a:t>kreves </a:t>
            </a:r>
            <a:r>
              <a:rPr lang="sv-SE" b="1" dirty="0">
                <a:solidFill>
                  <a:srgbClr val="002060"/>
                </a:solidFill>
              </a:rPr>
              <a:t>15 – 17 hp</a:t>
            </a:r>
          </a:p>
        </p:txBody>
      </p:sp>
      <p:sp>
        <p:nvSpPr>
          <p:cNvPr id="54" name="Platshållare för innehåll 4">
            <a:extLst>
              <a:ext uri="{FF2B5EF4-FFF2-40B4-BE49-F238E27FC236}">
                <a16:creationId xmlns:a16="http://schemas.microsoft.com/office/drawing/2014/main" id="{6A070F82-0174-4400-8559-D4C5C022F3CA}"/>
              </a:ext>
            </a:extLst>
          </p:cNvPr>
          <p:cNvSpPr txBox="1">
            <a:spLocks/>
          </p:cNvSpPr>
          <p:nvPr/>
        </p:nvSpPr>
        <p:spPr>
          <a:xfrm>
            <a:off x="749532" y="1506296"/>
            <a:ext cx="4665616" cy="771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Font typeface="Arial" panose="020B0604020202020204" pitchFamily="34" charset="0"/>
              <a:buNone/>
            </a:pPr>
            <a:r>
              <a:rPr lang="sv-SE" dirty="0" smtClean="0"/>
              <a:t>og </a:t>
            </a:r>
            <a:r>
              <a:rPr lang="sv-SE" b="1" dirty="0" smtClean="0">
                <a:solidFill>
                  <a:srgbClr val="002060"/>
                </a:solidFill>
              </a:rPr>
              <a:t>en </a:t>
            </a:r>
            <a:r>
              <a:rPr lang="sv-SE" b="1" dirty="0">
                <a:solidFill>
                  <a:srgbClr val="002060"/>
                </a:solidFill>
              </a:rPr>
              <a:t>av </a:t>
            </a:r>
            <a:r>
              <a:rPr lang="sv-SE" b="1" dirty="0" smtClean="0">
                <a:solidFill>
                  <a:srgbClr val="002060"/>
                </a:solidFill>
              </a:rPr>
              <a:t>disse fordelingene:</a:t>
            </a:r>
            <a:endParaRPr lang="sv-SE" b="1" dirty="0">
              <a:solidFill>
                <a:srgbClr val="002060"/>
              </a:solidFill>
            </a:endParaRPr>
          </a:p>
        </p:txBody>
      </p:sp>
      <p:grpSp>
        <p:nvGrpSpPr>
          <p:cNvPr id="71" name="Grupp 10"/>
          <p:cNvGrpSpPr>
            <a:grpSpLocks/>
          </p:cNvGrpSpPr>
          <p:nvPr/>
        </p:nvGrpSpPr>
        <p:grpSpPr bwMode="auto">
          <a:xfrm>
            <a:off x="4548007" y="2768819"/>
            <a:ext cx="1234769" cy="1570303"/>
            <a:chOff x="1208584" y="1916832"/>
            <a:chExt cx="1234499" cy="1570568"/>
          </a:xfrm>
        </p:grpSpPr>
        <p:sp>
          <p:nvSpPr>
            <p:cNvPr id="72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96319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KQ6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KT97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A73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KJ8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73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74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5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6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7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79" name="Grupp 10"/>
          <p:cNvGrpSpPr>
            <a:grpSpLocks/>
          </p:cNvGrpSpPr>
          <p:nvPr/>
        </p:nvGrpSpPr>
        <p:grpSpPr bwMode="auto">
          <a:xfrm>
            <a:off x="6102694" y="3421961"/>
            <a:ext cx="1326140" cy="1570303"/>
            <a:chOff x="1208584" y="1916832"/>
            <a:chExt cx="1325850" cy="1570568"/>
          </a:xfrm>
        </p:grpSpPr>
        <p:sp>
          <p:nvSpPr>
            <p:cNvPr id="80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54545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KT97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AQ73</a:t>
              </a:r>
            </a:p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Q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J8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1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82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83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84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85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86" name="Grupp 10"/>
          <p:cNvGrpSpPr>
            <a:grpSpLocks/>
          </p:cNvGrpSpPr>
          <p:nvPr/>
        </p:nvGrpSpPr>
        <p:grpSpPr bwMode="auto">
          <a:xfrm>
            <a:off x="7763862" y="3944471"/>
            <a:ext cx="1531324" cy="1570303"/>
            <a:chOff x="1208584" y="1916832"/>
            <a:chExt cx="1530989" cy="1570568"/>
          </a:xfrm>
        </p:grpSpPr>
        <p:sp>
          <p:nvSpPr>
            <p:cNvPr id="87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25968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>
                  <a:latin typeface="Comic Sans MS" panose="030F0702030302020204" pitchFamily="66" charset="0"/>
                  <a:ea typeface="MS PGothic" panose="020B0600070205080204" pitchFamily="34" charset="-128"/>
                </a:rPr>
                <a:t>T</a:t>
              </a:r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KJ7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AQJ73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AJ8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88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8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0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1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92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30" name="textruta 2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70259" y="5825692"/>
            <a:ext cx="27526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b="1" dirty="0" smtClean="0">
                <a:solidFill>
                  <a:srgbClr val="002060"/>
                </a:solidFill>
              </a:rPr>
              <a:t>Balansert hånd</a:t>
            </a:r>
            <a:endParaRPr lang="sv-SE" sz="3200" b="1" dirty="0">
              <a:solidFill>
                <a:srgbClr val="002060"/>
              </a:solidFill>
            </a:endParaRP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4613524" y="2208525"/>
            <a:ext cx="915635" cy="523220"/>
          </a:xfrm>
          <a:prstGeom prst="rect">
            <a:avLst/>
          </a:prstGeom>
          <a:noFill/>
        </p:spPr>
        <p:txBody>
          <a:bodyPr wrap="none" spcCol="72000" rtlCol="0">
            <a:spAutoFit/>
          </a:bodyPr>
          <a:lstStyle/>
          <a:p>
            <a:r>
              <a:rPr lang="sv-SE" sz="2800" b="1" dirty="0" smtClean="0">
                <a:solidFill>
                  <a:srgbClr val="002060"/>
                </a:solidFill>
              </a:rPr>
              <a:t>4333</a:t>
            </a:r>
            <a:endParaRPr lang="sv-SE" sz="2800" b="1" dirty="0">
              <a:solidFill>
                <a:srgbClr val="002060"/>
              </a:solidFill>
            </a:endParaRPr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6137522" y="2939422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rgbClr val="002060"/>
                </a:solidFill>
              </a:rPr>
              <a:t>4432</a:t>
            </a:r>
            <a:endParaRPr lang="sv-SE" sz="2800" b="1" dirty="0">
              <a:solidFill>
                <a:srgbClr val="002060"/>
              </a:solidFill>
            </a:endParaRPr>
          </a:p>
        </p:txBody>
      </p:sp>
      <p:sp>
        <p:nvSpPr>
          <p:cNvPr id="33" name="textruta 32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742389" y="3424614"/>
            <a:ext cx="9156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rgbClr val="002060"/>
                </a:solidFill>
              </a:rPr>
              <a:t>5332</a:t>
            </a:r>
            <a:endParaRPr lang="sv-SE" sz="28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421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build="p"/>
      <p:bldP spid="54" grpId="0"/>
      <p:bldP spid="30" grpId="0"/>
      <p:bldP spid="31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831" y="251872"/>
            <a:ext cx="8564412" cy="640275"/>
          </a:xfrm>
        </p:spPr>
        <p:txBody>
          <a:bodyPr>
            <a:normAutofit fontScale="90000"/>
          </a:bodyPr>
          <a:lstStyle/>
          <a:p>
            <a:r>
              <a:rPr lang="sv-SE" b="1" dirty="0" smtClean="0">
                <a:latin typeface="Arial Black" panose="020B0A04020102020204" pitchFamily="34" charset="0"/>
              </a:rPr>
              <a:t>Svarhåndens </a:t>
            </a:r>
            <a:r>
              <a:rPr lang="sv-SE" b="1" dirty="0" smtClean="0">
                <a:latin typeface="Arial Black" panose="020B0A04020102020204" pitchFamily="34" charset="0"/>
              </a:rPr>
              <a:t>første </a:t>
            </a:r>
            <a:r>
              <a:rPr lang="sv-SE" b="1" dirty="0" smtClean="0">
                <a:latin typeface="Arial Black" panose="020B0A04020102020204" pitchFamily="34" charset="0"/>
              </a:rPr>
              <a:t>melding</a:t>
            </a:r>
            <a:endParaRPr lang="sv-SE" b="1" dirty="0">
              <a:latin typeface="Arial Black" panose="020B0A04020102020204" pitchFamily="34" charset="0"/>
            </a:endParaRPr>
          </a:p>
        </p:txBody>
      </p:sp>
      <p:sp>
        <p:nvSpPr>
          <p:cNvPr id="47" name="textruta 46"/>
          <p:cNvSpPr txBox="1"/>
          <p:nvPr/>
        </p:nvSpPr>
        <p:spPr>
          <a:xfrm>
            <a:off x="2505683" y="1131859"/>
            <a:ext cx="4209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Åpningshånden åpner med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8" name="textruta 47"/>
          <p:cNvSpPr txBox="1"/>
          <p:nvPr/>
        </p:nvSpPr>
        <p:spPr>
          <a:xfrm>
            <a:off x="1152563" y="2229275"/>
            <a:ext cx="76699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Hva melder du som svarhånd på følgende hender?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8" name="Grupp 10"/>
          <p:cNvGrpSpPr>
            <a:grpSpLocks/>
          </p:cNvGrpSpPr>
          <p:nvPr/>
        </p:nvGrpSpPr>
        <p:grpSpPr bwMode="auto">
          <a:xfrm>
            <a:off x="3026921" y="2840638"/>
            <a:ext cx="1412702" cy="1570303"/>
            <a:chOff x="1208584" y="1916832"/>
            <a:chExt cx="1412393" cy="1570568"/>
          </a:xfrm>
        </p:grpSpPr>
        <p:sp>
          <p:nvSpPr>
            <p:cNvPr id="19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141088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962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K63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KJ976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Q7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2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2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2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grpSp>
        <p:nvGrpSpPr>
          <p:cNvPr id="33" name="Grupp 10"/>
          <p:cNvGrpSpPr>
            <a:grpSpLocks/>
          </p:cNvGrpSpPr>
          <p:nvPr/>
        </p:nvGrpSpPr>
        <p:grpSpPr bwMode="auto">
          <a:xfrm>
            <a:off x="7532104" y="2840638"/>
            <a:ext cx="1619490" cy="1570303"/>
            <a:chOff x="1208584" y="1916832"/>
            <a:chExt cx="1619136" cy="1570568"/>
          </a:xfrm>
        </p:grpSpPr>
        <p:sp>
          <p:nvSpPr>
            <p:cNvPr id="34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347831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965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43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A98742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35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36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7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8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39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50" name="textruta 49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2659454" y="5214019"/>
            <a:ext cx="206742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9 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Invitt til utgang</a:t>
            </a:r>
            <a:endParaRPr lang="sv-SE" sz="2400" dirty="0"/>
          </a:p>
        </p:txBody>
      </p:sp>
      <p:grpSp>
        <p:nvGrpSpPr>
          <p:cNvPr id="64" name="Grupp 10"/>
          <p:cNvGrpSpPr>
            <a:grpSpLocks/>
          </p:cNvGrpSpPr>
          <p:nvPr/>
        </p:nvGrpSpPr>
        <p:grpSpPr bwMode="auto">
          <a:xfrm>
            <a:off x="5327602" y="2840638"/>
            <a:ext cx="1316522" cy="1570303"/>
            <a:chOff x="1208584" y="1916832"/>
            <a:chExt cx="1316234" cy="1570568"/>
          </a:xfrm>
        </p:grpSpPr>
        <p:sp>
          <p:nvSpPr>
            <p:cNvPr id="65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1044929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AJ5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AKJ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QT65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QJ2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66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67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8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69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70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71" name="textruta 70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038123" y="5214019"/>
            <a:ext cx="19769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18 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Styrken rekker</a:t>
            </a:r>
            <a:br>
              <a:rPr lang="sv-SE" sz="2400" dirty="0" smtClean="0"/>
            </a:br>
            <a:r>
              <a:rPr lang="sv-SE" sz="2400" dirty="0" smtClean="0"/>
              <a:t>til slem</a:t>
            </a:r>
            <a:endParaRPr lang="sv-SE" sz="2400" dirty="0"/>
          </a:p>
        </p:txBody>
      </p:sp>
      <p:sp>
        <p:nvSpPr>
          <p:cNvPr id="75" name="textruta 74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7335954" y="5214019"/>
            <a:ext cx="197611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6 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Styrken rekker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ikke til utgang</a:t>
            </a:r>
            <a:endParaRPr lang="sv-SE" sz="2400" dirty="0"/>
          </a:p>
        </p:txBody>
      </p:sp>
      <p:sp>
        <p:nvSpPr>
          <p:cNvPr id="41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4286991" y="1662963"/>
            <a:ext cx="1048321" cy="561310"/>
          </a:xfrm>
          <a:prstGeom prst="roundRect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 smtClean="0">
                <a:latin typeface="Arial Black" panose="020B0A04020102020204" pitchFamily="34" charset="0"/>
              </a:rPr>
              <a:t>1NT</a:t>
            </a:r>
            <a:endParaRPr lang="sv-SE" sz="2400" b="1" dirty="0">
              <a:latin typeface="Arial Black" panose="020B0A04020102020204" pitchFamily="34" charset="0"/>
            </a:endParaRPr>
          </a:p>
        </p:txBody>
      </p:sp>
      <p:sp>
        <p:nvSpPr>
          <p:cNvPr id="42" name="Rektangel med rundade hörn 44">
            <a:extLst>
              <a:ext uri="{FF2B5EF4-FFF2-40B4-BE49-F238E27FC236}">
                <a16:creationId xmlns:a16="http://schemas.microsoft.com/office/drawing/2014/main" id="{E3C113E2-A58E-49BE-A205-CB27B6E54169}"/>
              </a:ext>
            </a:extLst>
          </p:cNvPr>
          <p:cNvSpPr/>
          <p:nvPr/>
        </p:nvSpPr>
        <p:spPr>
          <a:xfrm>
            <a:off x="3119413" y="4518595"/>
            <a:ext cx="1048321" cy="561310"/>
          </a:xfrm>
          <a:prstGeom prst="roundRect">
            <a:avLst/>
          </a:prstGeom>
          <a:ln w="57150">
            <a:solidFill>
              <a:srgbClr val="FF993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2NT</a:t>
            </a:r>
            <a:endParaRPr lang="sv-SE" sz="2400" b="1" dirty="0">
              <a:latin typeface="Arial Black" panose="020B0A04020102020204" pitchFamily="34" charset="0"/>
            </a:endParaRPr>
          </a:p>
        </p:txBody>
      </p:sp>
      <p:sp>
        <p:nvSpPr>
          <p:cNvPr id="43" name="Rektangel med rundade hörn 44">
            <a:extLst>
              <a:ext uri="{FF2B5EF4-FFF2-40B4-BE49-F238E27FC236}">
                <a16:creationId xmlns:a16="http://schemas.microsoft.com/office/drawing/2014/main" id="{50440D00-F028-4C73-B2E9-3ECB601C5C56}"/>
              </a:ext>
            </a:extLst>
          </p:cNvPr>
          <p:cNvSpPr/>
          <p:nvPr/>
        </p:nvSpPr>
        <p:spPr>
          <a:xfrm>
            <a:off x="5432703" y="4518595"/>
            <a:ext cx="1087599" cy="56131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6</a:t>
            </a:r>
            <a:r>
              <a:rPr lang="sv-SE" sz="2800" b="1" dirty="0" smtClean="0">
                <a:latin typeface="Arial Black" panose="020B0A04020102020204" pitchFamily="34" charset="0"/>
              </a:rPr>
              <a:t>NT</a:t>
            </a:r>
            <a:endParaRPr lang="sv-SE" sz="2800" b="1" dirty="0">
              <a:latin typeface="Arial Black" panose="020B0A04020102020204" pitchFamily="34" charset="0"/>
            </a:endParaRPr>
          </a:p>
        </p:txBody>
      </p:sp>
      <p:sp>
        <p:nvSpPr>
          <p:cNvPr id="44" name="Platshållare för innehåll 2">
            <a:extLst>
              <a:ext uri="{FF2B5EF4-FFF2-40B4-BE49-F238E27FC236}">
                <a16:creationId xmlns:a16="http://schemas.microsoft.com/office/drawing/2014/main" id="{2C687CE5-A1B8-481D-B443-25D946844A5E}"/>
              </a:ext>
            </a:extLst>
          </p:cNvPr>
          <p:cNvSpPr txBox="1">
            <a:spLocks/>
          </p:cNvSpPr>
          <p:nvPr/>
        </p:nvSpPr>
        <p:spPr>
          <a:xfrm>
            <a:off x="7820875" y="4510100"/>
            <a:ext cx="1042227" cy="578301"/>
          </a:xfrm>
          <a:prstGeom prst="rect">
            <a:avLst/>
          </a:prstGeom>
          <a:solidFill>
            <a:srgbClr val="0CB303"/>
          </a:solidFill>
          <a:ln>
            <a:solidFill>
              <a:srgbClr val="0CB303"/>
            </a:solidFill>
          </a:ln>
        </p:spPr>
        <p:txBody>
          <a:bodyPr vert="horz" lIns="91440" tIns="108000" rIns="91440" bIns="45720" rtlCol="0" anchor="ctr" anchorCtr="1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Pass</a:t>
            </a:r>
          </a:p>
        </p:txBody>
      </p:sp>
      <p:grpSp>
        <p:nvGrpSpPr>
          <p:cNvPr id="40" name="Grupp 10"/>
          <p:cNvGrpSpPr>
            <a:grpSpLocks/>
          </p:cNvGrpSpPr>
          <p:nvPr/>
        </p:nvGrpSpPr>
        <p:grpSpPr bwMode="auto">
          <a:xfrm>
            <a:off x="904173" y="2840638"/>
            <a:ext cx="1234769" cy="1570303"/>
            <a:chOff x="1208584" y="1916832"/>
            <a:chExt cx="1234499" cy="1570568"/>
          </a:xfrm>
        </p:grpSpPr>
        <p:sp>
          <p:nvSpPr>
            <p:cNvPr id="45" name="Rectangle 34"/>
            <p:cNvSpPr>
              <a:spLocks noChangeArrowheads="1"/>
            </p:cNvSpPr>
            <p:nvPr/>
          </p:nvSpPr>
          <p:spPr bwMode="auto">
            <a:xfrm>
              <a:off x="1479889" y="1916832"/>
              <a:ext cx="963194" cy="15705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2075" tIns="46038" rIns="92075" bIns="46038">
              <a:spAutoFit/>
            </a:bodyPr>
            <a:lstStyle>
              <a:lvl1pPr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defTabSz="762000"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defTabSz="762000" eaLnBrk="0" fontAlgn="base" hangingPunct="0">
                <a:spcBef>
                  <a:spcPct val="0"/>
                </a:spcBef>
                <a:spcAft>
                  <a:spcPct val="0"/>
                </a:spcAft>
                <a:defRPr b="1" i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KJ2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AK4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T653</a:t>
              </a:r>
            </a:p>
            <a:p>
              <a:r>
                <a:rPr lang="sv-SE" altLang="sv-SE" sz="2400" i="0" dirty="0" smtClean="0">
                  <a:latin typeface="Comic Sans MS" panose="030F0702030302020204" pitchFamily="66" charset="0"/>
                  <a:ea typeface="MS PGothic" panose="020B0600070205080204" pitchFamily="34" charset="-128"/>
                </a:rPr>
                <a:t>JT3</a:t>
              </a:r>
              <a:endParaRPr lang="sv-SE" altLang="sv-SE" sz="2400" i="0" dirty="0">
                <a:latin typeface="Comic Sans MS" panose="030F0702030302020204" pitchFamily="66" charset="0"/>
                <a:ea typeface="MS PGothic" panose="020B0600070205080204" pitchFamily="34" charset="-128"/>
              </a:endParaRPr>
            </a:p>
          </p:txBody>
        </p:sp>
        <p:grpSp>
          <p:nvGrpSpPr>
            <p:cNvPr id="46" name="Grupp 29"/>
            <p:cNvGrpSpPr>
              <a:grpSpLocks/>
            </p:cNvGrpSpPr>
            <p:nvPr/>
          </p:nvGrpSpPr>
          <p:grpSpPr bwMode="auto">
            <a:xfrm>
              <a:off x="1208584" y="1948087"/>
              <a:ext cx="303272" cy="1390650"/>
              <a:chOff x="854075" y="1736725"/>
              <a:chExt cx="303213" cy="1389063"/>
            </a:xfrm>
          </p:grpSpPr>
          <p:sp>
            <p:nvSpPr>
              <p:cNvPr id="49" name="Freeform 20" descr="90 %"/>
              <p:cNvSpPr>
                <a:spLocks/>
              </p:cNvSpPr>
              <p:nvPr/>
            </p:nvSpPr>
            <p:spPr bwMode="auto">
              <a:xfrm>
                <a:off x="873125" y="1736725"/>
                <a:ext cx="265113" cy="285750"/>
              </a:xfrm>
              <a:custGeom>
                <a:avLst/>
                <a:gdLst>
                  <a:gd name="T0" fmla="*/ 2147483646 w 154"/>
                  <a:gd name="T1" fmla="*/ 2147483646 h 180"/>
                  <a:gd name="T2" fmla="*/ 2147483646 w 154"/>
                  <a:gd name="T3" fmla="*/ 2147483646 h 180"/>
                  <a:gd name="T4" fmla="*/ 2147483646 w 154"/>
                  <a:gd name="T5" fmla="*/ 2147483646 h 180"/>
                  <a:gd name="T6" fmla="*/ 2147483646 w 154"/>
                  <a:gd name="T7" fmla="*/ 2147483646 h 180"/>
                  <a:gd name="T8" fmla="*/ 2147483646 w 154"/>
                  <a:gd name="T9" fmla="*/ 2147483646 h 180"/>
                  <a:gd name="T10" fmla="*/ 2147483646 w 154"/>
                  <a:gd name="T11" fmla="*/ 2147483646 h 180"/>
                  <a:gd name="T12" fmla="*/ 2147483646 w 154"/>
                  <a:gd name="T13" fmla="*/ 2147483646 h 180"/>
                  <a:gd name="T14" fmla="*/ 2147483646 w 154"/>
                  <a:gd name="T15" fmla="*/ 2147483646 h 180"/>
                  <a:gd name="T16" fmla="*/ 2147483646 w 154"/>
                  <a:gd name="T17" fmla="*/ 2147483646 h 180"/>
                  <a:gd name="T18" fmla="*/ 2147483646 w 154"/>
                  <a:gd name="T19" fmla="*/ 2147483646 h 180"/>
                  <a:gd name="T20" fmla="*/ 2147483646 w 154"/>
                  <a:gd name="T21" fmla="*/ 2147483646 h 180"/>
                  <a:gd name="T22" fmla="*/ 2147483646 w 154"/>
                  <a:gd name="T23" fmla="*/ 2147483646 h 180"/>
                  <a:gd name="T24" fmla="*/ 2147483646 w 154"/>
                  <a:gd name="T25" fmla="*/ 2147483646 h 180"/>
                  <a:gd name="T26" fmla="*/ 2147483646 w 154"/>
                  <a:gd name="T27" fmla="*/ 2147483646 h 180"/>
                  <a:gd name="T28" fmla="*/ 2147483646 w 154"/>
                  <a:gd name="T29" fmla="*/ 2147483646 h 180"/>
                  <a:gd name="T30" fmla="*/ 2147483646 w 154"/>
                  <a:gd name="T31" fmla="*/ 2147483646 h 180"/>
                  <a:gd name="T32" fmla="*/ 2147483646 w 154"/>
                  <a:gd name="T33" fmla="*/ 2147483646 h 180"/>
                  <a:gd name="T34" fmla="*/ 2147483646 w 154"/>
                  <a:gd name="T35" fmla="*/ 2147483646 h 180"/>
                  <a:gd name="T36" fmla="*/ 2147483646 w 154"/>
                  <a:gd name="T37" fmla="*/ 2147483646 h 180"/>
                  <a:gd name="T38" fmla="*/ 2147483646 w 154"/>
                  <a:gd name="T39" fmla="*/ 2147483646 h 180"/>
                  <a:gd name="T40" fmla="*/ 2147483646 w 154"/>
                  <a:gd name="T41" fmla="*/ 2147483646 h 180"/>
                  <a:gd name="T42" fmla="*/ 2147483646 w 154"/>
                  <a:gd name="T43" fmla="*/ 2147483646 h 180"/>
                  <a:gd name="T44" fmla="*/ 2147483646 w 154"/>
                  <a:gd name="T45" fmla="*/ 2147483646 h 180"/>
                  <a:gd name="T46" fmla="*/ 2147483646 w 154"/>
                  <a:gd name="T47" fmla="*/ 2147483646 h 180"/>
                  <a:gd name="T48" fmla="*/ 2147483646 w 154"/>
                  <a:gd name="T49" fmla="*/ 2147483646 h 180"/>
                  <a:gd name="T50" fmla="*/ 2147483646 w 154"/>
                  <a:gd name="T51" fmla="*/ 2147483646 h 180"/>
                  <a:gd name="T52" fmla="*/ 2147483646 w 154"/>
                  <a:gd name="T53" fmla="*/ 2147483646 h 180"/>
                  <a:gd name="T54" fmla="*/ 2147483646 w 154"/>
                  <a:gd name="T55" fmla="*/ 2147483646 h 180"/>
                  <a:gd name="T56" fmla="*/ 2147483646 w 154"/>
                  <a:gd name="T57" fmla="*/ 0 h 180"/>
                  <a:gd name="T58" fmla="*/ 2147483646 w 154"/>
                  <a:gd name="T59" fmla="*/ 2147483646 h 180"/>
                  <a:gd name="T60" fmla="*/ 2147483646 w 154"/>
                  <a:gd name="T61" fmla="*/ 2147483646 h 180"/>
                  <a:gd name="T62" fmla="*/ 2147483646 w 154"/>
                  <a:gd name="T63" fmla="*/ 2147483646 h 180"/>
                  <a:gd name="T64" fmla="*/ 2147483646 w 154"/>
                  <a:gd name="T65" fmla="*/ 2147483646 h 180"/>
                  <a:gd name="T66" fmla="*/ 2147483646 w 154"/>
                  <a:gd name="T67" fmla="*/ 2147483646 h 180"/>
                  <a:gd name="T68" fmla="*/ 2147483646 w 154"/>
                  <a:gd name="T69" fmla="*/ 2147483646 h 180"/>
                  <a:gd name="T70" fmla="*/ 0 w 154"/>
                  <a:gd name="T71" fmla="*/ 2147483646 h 180"/>
                  <a:gd name="T72" fmla="*/ 2147483646 w 154"/>
                  <a:gd name="T73" fmla="*/ 2147483646 h 180"/>
                  <a:gd name="T74" fmla="*/ 2147483646 w 154"/>
                  <a:gd name="T75" fmla="*/ 2147483646 h 180"/>
                  <a:gd name="T76" fmla="*/ 2147483646 w 154"/>
                  <a:gd name="T77" fmla="*/ 2147483646 h 180"/>
                  <a:gd name="T78" fmla="*/ 2147483646 w 154"/>
                  <a:gd name="T79" fmla="*/ 2147483646 h 180"/>
                  <a:gd name="T80" fmla="*/ 2147483646 w 154"/>
                  <a:gd name="T81" fmla="*/ 2147483646 h 180"/>
                  <a:gd name="T82" fmla="*/ 2147483646 w 154"/>
                  <a:gd name="T83" fmla="*/ 2147483646 h 180"/>
                  <a:gd name="T84" fmla="*/ 2147483646 w 154"/>
                  <a:gd name="T85" fmla="*/ 2147483646 h 180"/>
                  <a:gd name="T86" fmla="*/ 2147483646 w 154"/>
                  <a:gd name="T87" fmla="*/ 2147483646 h 180"/>
                  <a:gd name="T88" fmla="*/ 2147483646 w 154"/>
                  <a:gd name="T89" fmla="*/ 2147483646 h 180"/>
                  <a:gd name="T90" fmla="*/ 2147483646 w 154"/>
                  <a:gd name="T91" fmla="*/ 2147483646 h 180"/>
                  <a:gd name="T92" fmla="*/ 2147483646 w 154"/>
                  <a:gd name="T93" fmla="*/ 2147483646 h 180"/>
                  <a:gd name="T94" fmla="*/ 2147483646 w 154"/>
                  <a:gd name="T95" fmla="*/ 2147483646 h 180"/>
                  <a:gd name="T96" fmla="*/ 2147483646 w 154"/>
                  <a:gd name="T97" fmla="*/ 2147483646 h 180"/>
                  <a:gd name="T98" fmla="*/ 2147483646 w 154"/>
                  <a:gd name="T99" fmla="*/ 2147483646 h 180"/>
                  <a:gd name="T100" fmla="*/ 2147483646 w 154"/>
                  <a:gd name="T101" fmla="*/ 2147483646 h 180"/>
                  <a:gd name="T102" fmla="*/ 2147483646 w 154"/>
                  <a:gd name="T103" fmla="*/ 2147483646 h 180"/>
                  <a:gd name="T104" fmla="*/ 2147483646 w 154"/>
                  <a:gd name="T105" fmla="*/ 2147483646 h 180"/>
                  <a:gd name="T106" fmla="*/ 2147483646 w 154"/>
                  <a:gd name="T107" fmla="*/ 2147483646 h 180"/>
                  <a:gd name="T108" fmla="*/ 2147483646 w 154"/>
                  <a:gd name="T109" fmla="*/ 2147483646 h 180"/>
                  <a:gd name="T110" fmla="*/ 2147483646 w 154"/>
                  <a:gd name="T111" fmla="*/ 2147483646 h 180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w 154"/>
                  <a:gd name="T169" fmla="*/ 0 h 180"/>
                  <a:gd name="T170" fmla="*/ 154 w 154"/>
                  <a:gd name="T171" fmla="*/ 180 h 180"/>
                </a:gdLst>
                <a:ahLst/>
                <a:cxnLst>
                  <a:cxn ang="T112">
                    <a:pos x="T0" y="T1"/>
                  </a:cxn>
                  <a:cxn ang="T113">
                    <a:pos x="T2" y="T3"/>
                  </a:cxn>
                  <a:cxn ang="T114">
                    <a:pos x="T4" y="T5"/>
                  </a:cxn>
                  <a:cxn ang="T115">
                    <a:pos x="T6" y="T7"/>
                  </a:cxn>
                  <a:cxn ang="T116">
                    <a:pos x="T8" y="T9"/>
                  </a:cxn>
                  <a:cxn ang="T117">
                    <a:pos x="T10" y="T11"/>
                  </a:cxn>
                  <a:cxn ang="T118">
                    <a:pos x="T12" y="T13"/>
                  </a:cxn>
                  <a:cxn ang="T119">
                    <a:pos x="T14" y="T15"/>
                  </a:cxn>
                  <a:cxn ang="T120">
                    <a:pos x="T16" y="T17"/>
                  </a:cxn>
                  <a:cxn ang="T121">
                    <a:pos x="T18" y="T19"/>
                  </a:cxn>
                  <a:cxn ang="T122">
                    <a:pos x="T20" y="T21"/>
                  </a:cxn>
                  <a:cxn ang="T123">
                    <a:pos x="T22" y="T23"/>
                  </a:cxn>
                  <a:cxn ang="T124">
                    <a:pos x="T24" y="T25"/>
                  </a:cxn>
                  <a:cxn ang="T125">
                    <a:pos x="T26" y="T27"/>
                  </a:cxn>
                  <a:cxn ang="T126">
                    <a:pos x="T28" y="T29"/>
                  </a:cxn>
                  <a:cxn ang="T127">
                    <a:pos x="T30" y="T31"/>
                  </a:cxn>
                  <a:cxn ang="T128">
                    <a:pos x="T32" y="T33"/>
                  </a:cxn>
                  <a:cxn ang="T129">
                    <a:pos x="T34" y="T35"/>
                  </a:cxn>
                  <a:cxn ang="T130">
                    <a:pos x="T36" y="T37"/>
                  </a:cxn>
                  <a:cxn ang="T131">
                    <a:pos x="T38" y="T39"/>
                  </a:cxn>
                  <a:cxn ang="T132">
                    <a:pos x="T40" y="T41"/>
                  </a:cxn>
                  <a:cxn ang="T133">
                    <a:pos x="T42" y="T43"/>
                  </a:cxn>
                  <a:cxn ang="T134">
                    <a:pos x="T44" y="T45"/>
                  </a:cxn>
                  <a:cxn ang="T135">
                    <a:pos x="T46" y="T47"/>
                  </a:cxn>
                  <a:cxn ang="T136">
                    <a:pos x="T48" y="T49"/>
                  </a:cxn>
                  <a:cxn ang="T137">
                    <a:pos x="T50" y="T51"/>
                  </a:cxn>
                  <a:cxn ang="T138">
                    <a:pos x="T52" y="T53"/>
                  </a:cxn>
                  <a:cxn ang="T139">
                    <a:pos x="T54" y="T55"/>
                  </a:cxn>
                  <a:cxn ang="T140">
                    <a:pos x="T56" y="T57"/>
                  </a:cxn>
                  <a:cxn ang="T141">
                    <a:pos x="T58" y="T59"/>
                  </a:cxn>
                  <a:cxn ang="T142">
                    <a:pos x="T60" y="T61"/>
                  </a:cxn>
                  <a:cxn ang="T143">
                    <a:pos x="T62" y="T63"/>
                  </a:cxn>
                  <a:cxn ang="T144">
                    <a:pos x="T64" y="T65"/>
                  </a:cxn>
                  <a:cxn ang="T145">
                    <a:pos x="T66" y="T67"/>
                  </a:cxn>
                  <a:cxn ang="T146">
                    <a:pos x="T68" y="T69"/>
                  </a:cxn>
                  <a:cxn ang="T147">
                    <a:pos x="T70" y="T71"/>
                  </a:cxn>
                  <a:cxn ang="T148">
                    <a:pos x="T72" y="T73"/>
                  </a:cxn>
                  <a:cxn ang="T149">
                    <a:pos x="T74" y="T75"/>
                  </a:cxn>
                  <a:cxn ang="T150">
                    <a:pos x="T76" y="T77"/>
                  </a:cxn>
                  <a:cxn ang="T151">
                    <a:pos x="T78" y="T79"/>
                  </a:cxn>
                  <a:cxn ang="T152">
                    <a:pos x="T80" y="T81"/>
                  </a:cxn>
                  <a:cxn ang="T153">
                    <a:pos x="T82" y="T83"/>
                  </a:cxn>
                  <a:cxn ang="T154">
                    <a:pos x="T84" y="T85"/>
                  </a:cxn>
                  <a:cxn ang="T155">
                    <a:pos x="T86" y="T87"/>
                  </a:cxn>
                  <a:cxn ang="T156">
                    <a:pos x="T88" y="T89"/>
                  </a:cxn>
                  <a:cxn ang="T157">
                    <a:pos x="T90" y="T91"/>
                  </a:cxn>
                  <a:cxn ang="T158">
                    <a:pos x="T92" y="T93"/>
                  </a:cxn>
                  <a:cxn ang="T159">
                    <a:pos x="T94" y="T95"/>
                  </a:cxn>
                  <a:cxn ang="T160">
                    <a:pos x="T96" y="T97"/>
                  </a:cxn>
                  <a:cxn ang="T161">
                    <a:pos x="T98" y="T99"/>
                  </a:cxn>
                  <a:cxn ang="T162">
                    <a:pos x="T100" y="T101"/>
                  </a:cxn>
                  <a:cxn ang="T163">
                    <a:pos x="T102" y="T103"/>
                  </a:cxn>
                  <a:cxn ang="T164">
                    <a:pos x="T104" y="T105"/>
                  </a:cxn>
                  <a:cxn ang="T165">
                    <a:pos x="T106" y="T107"/>
                  </a:cxn>
                  <a:cxn ang="T166">
                    <a:pos x="T108" y="T109"/>
                  </a:cxn>
                  <a:cxn ang="T167">
                    <a:pos x="T110" y="T111"/>
                  </a:cxn>
                </a:cxnLst>
                <a:rect l="T168" t="T169" r="T170" b="T171"/>
                <a:pathLst>
                  <a:path w="154" h="180">
                    <a:moveTo>
                      <a:pt x="78" y="179"/>
                    </a:moveTo>
                    <a:lnTo>
                      <a:pt x="97" y="179"/>
                    </a:lnTo>
                    <a:lnTo>
                      <a:pt x="97" y="178"/>
                    </a:lnTo>
                    <a:lnTo>
                      <a:pt x="89" y="166"/>
                    </a:lnTo>
                    <a:lnTo>
                      <a:pt x="86" y="153"/>
                    </a:lnTo>
                    <a:lnTo>
                      <a:pt x="86" y="130"/>
                    </a:lnTo>
                    <a:lnTo>
                      <a:pt x="87" y="130"/>
                    </a:lnTo>
                    <a:lnTo>
                      <a:pt x="93" y="148"/>
                    </a:lnTo>
                    <a:lnTo>
                      <a:pt x="99" y="155"/>
                    </a:lnTo>
                    <a:lnTo>
                      <a:pt x="106" y="160"/>
                    </a:lnTo>
                    <a:lnTo>
                      <a:pt x="114" y="163"/>
                    </a:lnTo>
                    <a:lnTo>
                      <a:pt x="119" y="164"/>
                    </a:lnTo>
                    <a:lnTo>
                      <a:pt x="123" y="165"/>
                    </a:lnTo>
                    <a:lnTo>
                      <a:pt x="131" y="163"/>
                    </a:lnTo>
                    <a:lnTo>
                      <a:pt x="140" y="159"/>
                    </a:lnTo>
                    <a:lnTo>
                      <a:pt x="140" y="158"/>
                    </a:lnTo>
                    <a:lnTo>
                      <a:pt x="150" y="143"/>
                    </a:lnTo>
                    <a:lnTo>
                      <a:pt x="153" y="126"/>
                    </a:lnTo>
                    <a:lnTo>
                      <a:pt x="153" y="121"/>
                    </a:lnTo>
                    <a:lnTo>
                      <a:pt x="152" y="117"/>
                    </a:lnTo>
                    <a:lnTo>
                      <a:pt x="150" y="108"/>
                    </a:lnTo>
                    <a:lnTo>
                      <a:pt x="140" y="93"/>
                    </a:lnTo>
                    <a:lnTo>
                      <a:pt x="140" y="94"/>
                    </a:lnTo>
                    <a:lnTo>
                      <a:pt x="115" y="58"/>
                    </a:lnTo>
                    <a:lnTo>
                      <a:pt x="117" y="59"/>
                    </a:lnTo>
                    <a:lnTo>
                      <a:pt x="95" y="31"/>
                    </a:lnTo>
                    <a:lnTo>
                      <a:pt x="77" y="1"/>
                    </a:lnTo>
                    <a:lnTo>
                      <a:pt x="76" y="0"/>
                    </a:lnTo>
                    <a:lnTo>
                      <a:pt x="58" y="31"/>
                    </a:lnTo>
                    <a:lnTo>
                      <a:pt x="37" y="59"/>
                    </a:lnTo>
                    <a:lnTo>
                      <a:pt x="38" y="58"/>
                    </a:lnTo>
                    <a:lnTo>
                      <a:pt x="13" y="94"/>
                    </a:lnTo>
                    <a:lnTo>
                      <a:pt x="13" y="93"/>
                    </a:lnTo>
                    <a:lnTo>
                      <a:pt x="3" y="108"/>
                    </a:lnTo>
                    <a:lnTo>
                      <a:pt x="0" y="125"/>
                    </a:lnTo>
                    <a:lnTo>
                      <a:pt x="3" y="143"/>
                    </a:lnTo>
                    <a:lnTo>
                      <a:pt x="13" y="158"/>
                    </a:lnTo>
                    <a:lnTo>
                      <a:pt x="21" y="163"/>
                    </a:lnTo>
                    <a:lnTo>
                      <a:pt x="30" y="164"/>
                    </a:lnTo>
                    <a:lnTo>
                      <a:pt x="34" y="164"/>
                    </a:lnTo>
                    <a:lnTo>
                      <a:pt x="39" y="163"/>
                    </a:lnTo>
                    <a:lnTo>
                      <a:pt x="47" y="160"/>
                    </a:lnTo>
                    <a:lnTo>
                      <a:pt x="54" y="155"/>
                    </a:lnTo>
                    <a:lnTo>
                      <a:pt x="60" y="148"/>
                    </a:lnTo>
                    <a:lnTo>
                      <a:pt x="64" y="140"/>
                    </a:lnTo>
                    <a:lnTo>
                      <a:pt x="66" y="130"/>
                    </a:lnTo>
                    <a:lnTo>
                      <a:pt x="67" y="130"/>
                    </a:lnTo>
                    <a:lnTo>
                      <a:pt x="67" y="153"/>
                    </a:lnTo>
                    <a:lnTo>
                      <a:pt x="64" y="166"/>
                    </a:lnTo>
                    <a:lnTo>
                      <a:pt x="56" y="178"/>
                    </a:lnTo>
                    <a:lnTo>
                      <a:pt x="56" y="179"/>
                    </a:lnTo>
                    <a:lnTo>
                      <a:pt x="76" y="179"/>
                    </a:lnTo>
                    <a:lnTo>
                      <a:pt x="78" y="179"/>
                    </a:lnTo>
                  </a:path>
                </a:pathLst>
              </a:custGeom>
              <a:pattFill prst="pct90">
                <a:fgClr>
                  <a:srgbClr val="000080"/>
                </a:fgClr>
                <a:bgClr>
                  <a:schemeClr val="tx1"/>
                </a:bgClr>
              </a:patt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1" name="Freeform 21"/>
              <p:cNvSpPr>
                <a:spLocks/>
              </p:cNvSpPr>
              <p:nvPr/>
            </p:nvSpPr>
            <p:spPr bwMode="blackWhite">
              <a:xfrm>
                <a:off x="868363" y="2125663"/>
                <a:ext cx="273050" cy="288925"/>
              </a:xfrm>
              <a:custGeom>
                <a:avLst/>
                <a:gdLst>
                  <a:gd name="T0" fmla="*/ 2147483646 w 159"/>
                  <a:gd name="T1" fmla="*/ 2147483646 h 182"/>
                  <a:gd name="T2" fmla="*/ 2147483646 w 159"/>
                  <a:gd name="T3" fmla="*/ 2147483646 h 182"/>
                  <a:gd name="T4" fmla="*/ 2147483646 w 159"/>
                  <a:gd name="T5" fmla="*/ 2147483646 h 182"/>
                  <a:gd name="T6" fmla="*/ 2147483646 w 159"/>
                  <a:gd name="T7" fmla="*/ 2147483646 h 182"/>
                  <a:gd name="T8" fmla="*/ 2147483646 w 159"/>
                  <a:gd name="T9" fmla="*/ 2147483646 h 182"/>
                  <a:gd name="T10" fmla="*/ 2147483646 w 159"/>
                  <a:gd name="T11" fmla="*/ 2147483646 h 182"/>
                  <a:gd name="T12" fmla="*/ 2147483646 w 159"/>
                  <a:gd name="T13" fmla="*/ 2147483646 h 182"/>
                  <a:gd name="T14" fmla="*/ 2147483646 w 159"/>
                  <a:gd name="T15" fmla="*/ 2147483646 h 182"/>
                  <a:gd name="T16" fmla="*/ 2147483646 w 159"/>
                  <a:gd name="T17" fmla="*/ 2147483646 h 182"/>
                  <a:gd name="T18" fmla="*/ 2147483646 w 159"/>
                  <a:gd name="T19" fmla="*/ 2147483646 h 182"/>
                  <a:gd name="T20" fmla="*/ 2147483646 w 159"/>
                  <a:gd name="T21" fmla="*/ 2147483646 h 182"/>
                  <a:gd name="T22" fmla="*/ 2147483646 w 159"/>
                  <a:gd name="T23" fmla="*/ 2147483646 h 182"/>
                  <a:gd name="T24" fmla="*/ 2147483646 w 159"/>
                  <a:gd name="T25" fmla="*/ 2147483646 h 182"/>
                  <a:gd name="T26" fmla="*/ 2147483646 w 159"/>
                  <a:gd name="T27" fmla="*/ 2147483646 h 182"/>
                  <a:gd name="T28" fmla="*/ 2147483646 w 159"/>
                  <a:gd name="T29" fmla="*/ 0 h 182"/>
                  <a:gd name="T30" fmla="*/ 2147483646 w 159"/>
                  <a:gd name="T31" fmla="*/ 0 h 182"/>
                  <a:gd name="T32" fmla="*/ 2147483646 w 159"/>
                  <a:gd name="T33" fmla="*/ 2147483646 h 182"/>
                  <a:gd name="T34" fmla="*/ 2147483646 w 159"/>
                  <a:gd name="T35" fmla="*/ 2147483646 h 182"/>
                  <a:gd name="T36" fmla="*/ 2147483646 w 159"/>
                  <a:gd name="T37" fmla="*/ 2147483646 h 182"/>
                  <a:gd name="T38" fmla="*/ 2147483646 w 159"/>
                  <a:gd name="T39" fmla="*/ 2147483646 h 182"/>
                  <a:gd name="T40" fmla="*/ 2147483646 w 159"/>
                  <a:gd name="T41" fmla="*/ 2147483646 h 182"/>
                  <a:gd name="T42" fmla="*/ 2147483646 w 159"/>
                  <a:gd name="T43" fmla="*/ 2147483646 h 182"/>
                  <a:gd name="T44" fmla="*/ 2147483646 w 159"/>
                  <a:gd name="T45" fmla="*/ 2147483646 h 182"/>
                  <a:gd name="T46" fmla="*/ 2147483646 w 159"/>
                  <a:gd name="T47" fmla="*/ 2147483646 h 182"/>
                  <a:gd name="T48" fmla="*/ 2147483646 w 159"/>
                  <a:gd name="T49" fmla="*/ 2147483646 h 182"/>
                  <a:gd name="T50" fmla="*/ 2147483646 w 159"/>
                  <a:gd name="T51" fmla="*/ 2147483646 h 182"/>
                  <a:gd name="T52" fmla="*/ 2147483646 w 159"/>
                  <a:gd name="T53" fmla="*/ 2147483646 h 182"/>
                  <a:gd name="T54" fmla="*/ 2147483646 w 159"/>
                  <a:gd name="T55" fmla="*/ 2147483646 h 182"/>
                  <a:gd name="T56" fmla="*/ 2147483646 w 159"/>
                  <a:gd name="T57" fmla="*/ 2147483646 h 182"/>
                  <a:gd name="T58" fmla="*/ 2147483646 w 159"/>
                  <a:gd name="T59" fmla="*/ 2147483646 h 182"/>
                  <a:gd name="T60" fmla="*/ 2147483646 w 159"/>
                  <a:gd name="T61" fmla="*/ 0 h 182"/>
                  <a:gd name="T62" fmla="*/ 2147483646 w 159"/>
                  <a:gd name="T63" fmla="*/ 0 h 182"/>
                  <a:gd name="T64" fmla="*/ 2147483646 w 159"/>
                  <a:gd name="T65" fmla="*/ 2147483646 h 182"/>
                  <a:gd name="T66" fmla="*/ 2147483646 w 159"/>
                  <a:gd name="T67" fmla="*/ 2147483646 h 182"/>
                  <a:gd name="T68" fmla="*/ 2147483646 w 159"/>
                  <a:gd name="T69" fmla="*/ 2147483646 h 182"/>
                  <a:gd name="T70" fmla="*/ 2147483646 w 159"/>
                  <a:gd name="T71" fmla="*/ 2147483646 h 182"/>
                  <a:gd name="T72" fmla="*/ 2147483646 w 159"/>
                  <a:gd name="T73" fmla="*/ 2147483646 h 182"/>
                  <a:gd name="T74" fmla="*/ 0 w 159"/>
                  <a:gd name="T75" fmla="*/ 2147483646 h 182"/>
                  <a:gd name="T76" fmla="*/ 2147483646 w 159"/>
                  <a:gd name="T77" fmla="*/ 2147483646 h 182"/>
                  <a:gd name="T78" fmla="*/ 2147483646 w 159"/>
                  <a:gd name="T79" fmla="*/ 2147483646 h 182"/>
                  <a:gd name="T80" fmla="*/ 2147483646 w 159"/>
                  <a:gd name="T81" fmla="*/ 2147483646 h 182"/>
                  <a:gd name="T82" fmla="*/ 2147483646 w 159"/>
                  <a:gd name="T83" fmla="*/ 2147483646 h 182"/>
                  <a:gd name="T84" fmla="*/ 2147483646 w 159"/>
                  <a:gd name="T85" fmla="*/ 2147483646 h 182"/>
                  <a:gd name="T86" fmla="*/ 2147483646 w 159"/>
                  <a:gd name="T87" fmla="*/ 2147483646 h 182"/>
                  <a:gd name="T88" fmla="*/ 2147483646 w 159"/>
                  <a:gd name="T89" fmla="*/ 2147483646 h 182"/>
                  <a:gd name="T90" fmla="*/ 2147483646 w 159"/>
                  <a:gd name="T91" fmla="*/ 2147483646 h 182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159"/>
                  <a:gd name="T139" fmla="*/ 0 h 182"/>
                  <a:gd name="T140" fmla="*/ 159 w 159"/>
                  <a:gd name="T141" fmla="*/ 182 h 182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159" h="182">
                    <a:moveTo>
                      <a:pt x="80" y="181"/>
                    </a:moveTo>
                    <a:lnTo>
                      <a:pt x="111" y="135"/>
                    </a:lnTo>
                    <a:lnTo>
                      <a:pt x="109" y="135"/>
                    </a:lnTo>
                    <a:lnTo>
                      <a:pt x="132" y="107"/>
                    </a:lnTo>
                    <a:lnTo>
                      <a:pt x="151" y="75"/>
                    </a:lnTo>
                    <a:lnTo>
                      <a:pt x="151" y="76"/>
                    </a:lnTo>
                    <a:lnTo>
                      <a:pt x="156" y="62"/>
                    </a:lnTo>
                    <a:lnTo>
                      <a:pt x="158" y="45"/>
                    </a:lnTo>
                    <a:lnTo>
                      <a:pt x="158" y="41"/>
                    </a:lnTo>
                    <a:lnTo>
                      <a:pt x="157" y="38"/>
                    </a:lnTo>
                    <a:lnTo>
                      <a:pt x="156" y="30"/>
                    </a:lnTo>
                    <a:lnTo>
                      <a:pt x="151" y="14"/>
                    </a:lnTo>
                    <a:lnTo>
                      <a:pt x="145" y="8"/>
                    </a:lnTo>
                    <a:lnTo>
                      <a:pt x="138" y="4"/>
                    </a:lnTo>
                    <a:lnTo>
                      <a:pt x="122" y="0"/>
                    </a:lnTo>
                    <a:lnTo>
                      <a:pt x="119" y="0"/>
                    </a:lnTo>
                    <a:lnTo>
                      <a:pt x="115" y="1"/>
                    </a:lnTo>
                    <a:lnTo>
                      <a:pt x="107" y="3"/>
                    </a:lnTo>
                    <a:lnTo>
                      <a:pt x="100" y="8"/>
                    </a:lnTo>
                    <a:lnTo>
                      <a:pt x="94" y="14"/>
                    </a:lnTo>
                    <a:lnTo>
                      <a:pt x="95" y="14"/>
                    </a:lnTo>
                    <a:lnTo>
                      <a:pt x="87" y="35"/>
                    </a:lnTo>
                    <a:lnTo>
                      <a:pt x="84" y="41"/>
                    </a:lnTo>
                    <a:lnTo>
                      <a:pt x="79" y="43"/>
                    </a:lnTo>
                    <a:lnTo>
                      <a:pt x="74" y="41"/>
                    </a:lnTo>
                    <a:lnTo>
                      <a:pt x="71" y="35"/>
                    </a:lnTo>
                    <a:lnTo>
                      <a:pt x="62" y="14"/>
                    </a:lnTo>
                    <a:lnTo>
                      <a:pt x="63" y="14"/>
                    </a:lnTo>
                    <a:lnTo>
                      <a:pt x="57" y="8"/>
                    </a:lnTo>
                    <a:lnTo>
                      <a:pt x="51" y="4"/>
                    </a:lnTo>
                    <a:lnTo>
                      <a:pt x="35" y="0"/>
                    </a:lnTo>
                    <a:lnTo>
                      <a:pt x="31" y="0"/>
                    </a:lnTo>
                    <a:lnTo>
                      <a:pt x="27" y="1"/>
                    </a:lnTo>
                    <a:lnTo>
                      <a:pt x="20" y="3"/>
                    </a:lnTo>
                    <a:lnTo>
                      <a:pt x="13" y="8"/>
                    </a:lnTo>
                    <a:lnTo>
                      <a:pt x="7" y="14"/>
                    </a:lnTo>
                    <a:lnTo>
                      <a:pt x="2" y="30"/>
                    </a:lnTo>
                    <a:lnTo>
                      <a:pt x="0" y="45"/>
                    </a:lnTo>
                    <a:lnTo>
                      <a:pt x="1" y="61"/>
                    </a:lnTo>
                    <a:lnTo>
                      <a:pt x="7" y="76"/>
                    </a:lnTo>
                    <a:lnTo>
                      <a:pt x="6" y="75"/>
                    </a:lnTo>
                    <a:lnTo>
                      <a:pt x="26" y="106"/>
                    </a:lnTo>
                    <a:lnTo>
                      <a:pt x="48" y="135"/>
                    </a:lnTo>
                    <a:lnTo>
                      <a:pt x="47" y="135"/>
                    </a:lnTo>
                    <a:lnTo>
                      <a:pt x="78" y="181"/>
                    </a:lnTo>
                    <a:lnTo>
                      <a:pt x="80" y="181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2" name="Freeform 22"/>
              <p:cNvSpPr>
                <a:spLocks/>
              </p:cNvSpPr>
              <p:nvPr/>
            </p:nvSpPr>
            <p:spPr bwMode="blackWhite">
              <a:xfrm>
                <a:off x="858838" y="2487613"/>
                <a:ext cx="290512" cy="290512"/>
              </a:xfrm>
              <a:custGeom>
                <a:avLst/>
                <a:gdLst>
                  <a:gd name="T0" fmla="*/ 2147483646 w 169"/>
                  <a:gd name="T1" fmla="*/ 2147483646 h 183"/>
                  <a:gd name="T2" fmla="*/ 2147483646 w 169"/>
                  <a:gd name="T3" fmla="*/ 2147483646 h 183"/>
                  <a:gd name="T4" fmla="*/ 2147483646 w 169"/>
                  <a:gd name="T5" fmla="*/ 2147483646 h 183"/>
                  <a:gd name="T6" fmla="*/ 2147483646 w 169"/>
                  <a:gd name="T7" fmla="*/ 2147483646 h 183"/>
                  <a:gd name="T8" fmla="*/ 2147483646 w 169"/>
                  <a:gd name="T9" fmla="*/ 0 h 183"/>
                  <a:gd name="T10" fmla="*/ 2147483646 w 169"/>
                  <a:gd name="T11" fmla="*/ 2147483646 h 183"/>
                  <a:gd name="T12" fmla="*/ 2147483646 w 169"/>
                  <a:gd name="T13" fmla="*/ 2147483646 h 183"/>
                  <a:gd name="T14" fmla="*/ 2147483646 w 169"/>
                  <a:gd name="T15" fmla="*/ 2147483646 h 183"/>
                  <a:gd name="T16" fmla="*/ 2147483646 w 169"/>
                  <a:gd name="T17" fmla="*/ 2147483646 h 183"/>
                  <a:gd name="T18" fmla="*/ 2147483646 w 169"/>
                  <a:gd name="T19" fmla="*/ 2147483646 h 183"/>
                  <a:gd name="T20" fmla="*/ 2147483646 w 169"/>
                  <a:gd name="T21" fmla="*/ 2147483646 h 183"/>
                  <a:gd name="T22" fmla="*/ 2147483646 w 169"/>
                  <a:gd name="T23" fmla="*/ 2147483646 h 183"/>
                  <a:gd name="T24" fmla="*/ 2147483646 w 169"/>
                  <a:gd name="T25" fmla="*/ 2147483646 h 183"/>
                  <a:gd name="T26" fmla="*/ 2147483646 w 169"/>
                  <a:gd name="T27" fmla="*/ 2147483646 h 183"/>
                  <a:gd name="T28" fmla="*/ 2147483646 w 169"/>
                  <a:gd name="T29" fmla="*/ 2147483646 h 183"/>
                  <a:gd name="T30" fmla="*/ 2147483646 w 169"/>
                  <a:gd name="T31" fmla="*/ 2147483646 h 183"/>
                  <a:gd name="T32" fmla="*/ 2147483646 w 169"/>
                  <a:gd name="T33" fmla="*/ 2147483646 h 183"/>
                  <a:gd name="T34" fmla="*/ 2147483646 w 169"/>
                  <a:gd name="T35" fmla="*/ 2147483646 h 183"/>
                  <a:gd name="T36" fmla="*/ 0 w 169"/>
                  <a:gd name="T37" fmla="*/ 2147483646 h 183"/>
                  <a:gd name="T38" fmla="*/ 2147483646 w 169"/>
                  <a:gd name="T39" fmla="*/ 2147483646 h 183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w 169"/>
                  <a:gd name="T61" fmla="*/ 0 h 183"/>
                  <a:gd name="T62" fmla="*/ 169 w 169"/>
                  <a:gd name="T63" fmla="*/ 183 h 183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T60" t="T61" r="T62" b="T63"/>
                <a:pathLst>
                  <a:path w="169" h="183">
                    <a:moveTo>
                      <a:pt x="1" y="91"/>
                    </a:moveTo>
                    <a:lnTo>
                      <a:pt x="26" y="71"/>
                    </a:lnTo>
                    <a:lnTo>
                      <a:pt x="48" y="49"/>
                    </a:lnTo>
                    <a:lnTo>
                      <a:pt x="67" y="26"/>
                    </a:lnTo>
                    <a:lnTo>
                      <a:pt x="85" y="0"/>
                    </a:lnTo>
                    <a:lnTo>
                      <a:pt x="84" y="1"/>
                    </a:lnTo>
                    <a:lnTo>
                      <a:pt x="101" y="26"/>
                    </a:lnTo>
                    <a:lnTo>
                      <a:pt x="120" y="50"/>
                    </a:lnTo>
                    <a:lnTo>
                      <a:pt x="143" y="71"/>
                    </a:lnTo>
                    <a:lnTo>
                      <a:pt x="168" y="91"/>
                    </a:lnTo>
                    <a:lnTo>
                      <a:pt x="167" y="91"/>
                    </a:lnTo>
                    <a:lnTo>
                      <a:pt x="142" y="111"/>
                    </a:lnTo>
                    <a:lnTo>
                      <a:pt x="120" y="133"/>
                    </a:lnTo>
                    <a:lnTo>
                      <a:pt x="100" y="156"/>
                    </a:lnTo>
                    <a:lnTo>
                      <a:pt x="83" y="182"/>
                    </a:lnTo>
                    <a:lnTo>
                      <a:pt x="66" y="157"/>
                    </a:lnTo>
                    <a:lnTo>
                      <a:pt x="47" y="133"/>
                    </a:lnTo>
                    <a:lnTo>
                      <a:pt x="24" y="111"/>
                    </a:lnTo>
                    <a:lnTo>
                      <a:pt x="0" y="91"/>
                    </a:lnTo>
                    <a:lnTo>
                      <a:pt x="1" y="91"/>
                    </a:lnTo>
                  </a:path>
                </a:pathLst>
              </a:custGeom>
              <a:solidFill>
                <a:srgbClr val="FF6600"/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sv-SE"/>
              </a:p>
            </p:txBody>
          </p:sp>
          <p:sp>
            <p:nvSpPr>
              <p:cNvPr id="53" name="Freeform 23" descr="90 %"/>
              <p:cNvSpPr>
                <a:spLocks/>
              </p:cNvSpPr>
              <p:nvPr/>
            </p:nvSpPr>
            <p:spPr bwMode="ltGray">
              <a:xfrm>
                <a:off x="854075" y="2834706"/>
                <a:ext cx="303087" cy="291816"/>
              </a:xfrm>
              <a:custGeom>
                <a:avLst/>
                <a:gdLst>
                  <a:gd name="T0" fmla="*/ 2147483647 w 176"/>
                  <a:gd name="T1" fmla="*/ 2147483647 h 184"/>
                  <a:gd name="T2" fmla="*/ 2147483647 w 176"/>
                  <a:gd name="T3" fmla="*/ 2147483647 h 184"/>
                  <a:gd name="T4" fmla="*/ 2147483647 w 176"/>
                  <a:gd name="T5" fmla="*/ 2147483647 h 184"/>
                  <a:gd name="T6" fmla="*/ 2147483647 w 176"/>
                  <a:gd name="T7" fmla="*/ 2147483647 h 184"/>
                  <a:gd name="T8" fmla="*/ 2147483647 w 176"/>
                  <a:gd name="T9" fmla="*/ 2147483647 h 184"/>
                  <a:gd name="T10" fmla="*/ 2147483647 w 176"/>
                  <a:gd name="T11" fmla="*/ 2147483647 h 184"/>
                  <a:gd name="T12" fmla="*/ 2147483647 w 176"/>
                  <a:gd name="T13" fmla="*/ 2147483647 h 184"/>
                  <a:gd name="T14" fmla="*/ 2147483647 w 176"/>
                  <a:gd name="T15" fmla="*/ 2147483647 h 184"/>
                  <a:gd name="T16" fmla="*/ 0 w 176"/>
                  <a:gd name="T17" fmla="*/ 2147483647 h 184"/>
                  <a:gd name="T18" fmla="*/ 2147483647 w 176"/>
                  <a:gd name="T19" fmla="*/ 2147483647 h 184"/>
                  <a:gd name="T20" fmla="*/ 2147483647 w 176"/>
                  <a:gd name="T21" fmla="*/ 2147483647 h 184"/>
                  <a:gd name="T22" fmla="*/ 2147483647 w 176"/>
                  <a:gd name="T23" fmla="*/ 2147483647 h 184"/>
                  <a:gd name="T24" fmla="*/ 2147483647 w 176"/>
                  <a:gd name="T25" fmla="*/ 2147483647 h 184"/>
                  <a:gd name="T26" fmla="*/ 2147483647 w 176"/>
                  <a:gd name="T27" fmla="*/ 2147483647 h 184"/>
                  <a:gd name="T28" fmla="*/ 2147483647 w 176"/>
                  <a:gd name="T29" fmla="*/ 2147483647 h 184"/>
                  <a:gd name="T30" fmla="*/ 2147483647 w 176"/>
                  <a:gd name="T31" fmla="*/ 2147483647 h 184"/>
                  <a:gd name="T32" fmla="*/ 2147483647 w 176"/>
                  <a:gd name="T33" fmla="*/ 2147483647 h 184"/>
                  <a:gd name="T34" fmla="*/ 2147483647 w 176"/>
                  <a:gd name="T35" fmla="*/ 2147483647 h 184"/>
                  <a:gd name="T36" fmla="*/ 2147483647 w 176"/>
                  <a:gd name="T37" fmla="*/ 2147483647 h 184"/>
                  <a:gd name="T38" fmla="*/ 2147483647 w 176"/>
                  <a:gd name="T39" fmla="*/ 0 h 184"/>
                  <a:gd name="T40" fmla="*/ 2147483647 w 176"/>
                  <a:gd name="T41" fmla="*/ 0 h 184"/>
                  <a:gd name="T42" fmla="*/ 2147483647 w 176"/>
                  <a:gd name="T43" fmla="*/ 2147483647 h 184"/>
                  <a:gd name="T44" fmla="*/ 2147483647 w 176"/>
                  <a:gd name="T45" fmla="*/ 2147483647 h 184"/>
                  <a:gd name="T46" fmla="*/ 2147483647 w 176"/>
                  <a:gd name="T47" fmla="*/ 2147483647 h 184"/>
                  <a:gd name="T48" fmla="*/ 2147483647 w 176"/>
                  <a:gd name="T49" fmla="*/ 2147483647 h 184"/>
                  <a:gd name="T50" fmla="*/ 2147483647 w 176"/>
                  <a:gd name="T51" fmla="*/ 2147483647 h 184"/>
                  <a:gd name="T52" fmla="*/ 2147483647 w 176"/>
                  <a:gd name="T53" fmla="*/ 2147483647 h 184"/>
                  <a:gd name="T54" fmla="*/ 2147483647 w 176"/>
                  <a:gd name="T55" fmla="*/ 2147483647 h 184"/>
                  <a:gd name="T56" fmla="*/ 2147483647 w 176"/>
                  <a:gd name="T57" fmla="*/ 2147483647 h 184"/>
                  <a:gd name="T58" fmla="*/ 2147483647 w 176"/>
                  <a:gd name="T59" fmla="*/ 2147483647 h 184"/>
                  <a:gd name="T60" fmla="*/ 2147483647 w 176"/>
                  <a:gd name="T61" fmla="*/ 2147483647 h 184"/>
                  <a:gd name="T62" fmla="*/ 2147483647 w 176"/>
                  <a:gd name="T63" fmla="*/ 2147483647 h 184"/>
                  <a:gd name="T64" fmla="*/ 2147483647 w 176"/>
                  <a:gd name="T65" fmla="*/ 2147483647 h 184"/>
                  <a:gd name="T66" fmla="*/ 2147483647 w 176"/>
                  <a:gd name="T67" fmla="*/ 2147483647 h 184"/>
                  <a:gd name="T68" fmla="*/ 2147483647 w 176"/>
                  <a:gd name="T69" fmla="*/ 2147483647 h 184"/>
                  <a:gd name="T70" fmla="*/ 2147483647 w 176"/>
                  <a:gd name="T71" fmla="*/ 2147483647 h 184"/>
                  <a:gd name="T72" fmla="*/ 2147483647 w 176"/>
                  <a:gd name="T73" fmla="*/ 2147483647 h 184"/>
                  <a:gd name="T74" fmla="*/ 2147483647 w 176"/>
                  <a:gd name="T75" fmla="*/ 2147483647 h 184"/>
                  <a:gd name="T76" fmla="*/ 2147483647 w 176"/>
                  <a:gd name="T77" fmla="*/ 2147483647 h 184"/>
                  <a:gd name="T78" fmla="*/ 2147483647 w 176"/>
                  <a:gd name="T79" fmla="*/ 2147483647 h 184"/>
                  <a:gd name="T80" fmla="*/ 2147483647 w 176"/>
                  <a:gd name="T81" fmla="*/ 2147483647 h 184"/>
                  <a:gd name="T82" fmla="*/ 2147483647 w 176"/>
                  <a:gd name="T83" fmla="*/ 2147483647 h 184"/>
                  <a:gd name="T84" fmla="*/ 2147483647 w 176"/>
                  <a:gd name="T85" fmla="*/ 2147483647 h 184"/>
                  <a:gd name="T86" fmla="*/ 2147483647 w 176"/>
                  <a:gd name="T87" fmla="*/ 2147483647 h 184"/>
                  <a:gd name="T88" fmla="*/ 2147483647 w 176"/>
                  <a:gd name="T89" fmla="*/ 2147483647 h 184"/>
                  <a:gd name="T90" fmla="*/ 2147483647 w 176"/>
                  <a:gd name="T91" fmla="*/ 2147483647 h 184"/>
                  <a:gd name="T92" fmla="*/ 2147483647 w 176"/>
                  <a:gd name="T93" fmla="*/ 2147483647 h 184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176"/>
                  <a:gd name="T142" fmla="*/ 0 h 184"/>
                  <a:gd name="T143" fmla="*/ 176 w 176"/>
                  <a:gd name="T144" fmla="*/ 184 h 184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176" h="184">
                    <a:moveTo>
                      <a:pt x="68" y="183"/>
                    </a:moveTo>
                    <a:lnTo>
                      <a:pt x="71" y="179"/>
                    </a:lnTo>
                    <a:lnTo>
                      <a:pt x="75" y="173"/>
                    </a:lnTo>
                    <a:lnTo>
                      <a:pt x="79" y="161"/>
                    </a:lnTo>
                    <a:lnTo>
                      <a:pt x="79" y="157"/>
                    </a:lnTo>
                    <a:lnTo>
                      <a:pt x="79" y="154"/>
                    </a:lnTo>
                    <a:lnTo>
                      <a:pt x="79" y="136"/>
                    </a:lnTo>
                    <a:lnTo>
                      <a:pt x="77" y="131"/>
                    </a:lnTo>
                    <a:lnTo>
                      <a:pt x="75" y="130"/>
                    </a:lnTo>
                    <a:lnTo>
                      <a:pt x="70" y="131"/>
                    </a:lnTo>
                    <a:lnTo>
                      <a:pt x="61" y="142"/>
                    </a:lnTo>
                    <a:lnTo>
                      <a:pt x="53" y="150"/>
                    </a:lnTo>
                    <a:lnTo>
                      <a:pt x="44" y="155"/>
                    </a:lnTo>
                    <a:lnTo>
                      <a:pt x="27" y="157"/>
                    </a:lnTo>
                    <a:lnTo>
                      <a:pt x="14" y="152"/>
                    </a:lnTo>
                    <a:lnTo>
                      <a:pt x="7" y="144"/>
                    </a:lnTo>
                    <a:lnTo>
                      <a:pt x="3" y="138"/>
                    </a:lnTo>
                    <a:lnTo>
                      <a:pt x="0" y="126"/>
                    </a:lnTo>
                    <a:lnTo>
                      <a:pt x="0" y="111"/>
                    </a:lnTo>
                    <a:lnTo>
                      <a:pt x="3" y="100"/>
                    </a:lnTo>
                    <a:lnTo>
                      <a:pt x="8" y="88"/>
                    </a:lnTo>
                    <a:lnTo>
                      <a:pt x="15" y="80"/>
                    </a:lnTo>
                    <a:lnTo>
                      <a:pt x="24" y="76"/>
                    </a:lnTo>
                    <a:lnTo>
                      <a:pt x="34" y="75"/>
                    </a:lnTo>
                    <a:lnTo>
                      <a:pt x="47" y="78"/>
                    </a:lnTo>
                    <a:lnTo>
                      <a:pt x="63" y="86"/>
                    </a:lnTo>
                    <a:lnTo>
                      <a:pt x="72" y="89"/>
                    </a:lnTo>
                    <a:lnTo>
                      <a:pt x="76" y="89"/>
                    </a:lnTo>
                    <a:lnTo>
                      <a:pt x="77" y="84"/>
                    </a:lnTo>
                    <a:lnTo>
                      <a:pt x="77" y="80"/>
                    </a:lnTo>
                    <a:lnTo>
                      <a:pt x="72" y="75"/>
                    </a:lnTo>
                    <a:lnTo>
                      <a:pt x="60" y="65"/>
                    </a:lnTo>
                    <a:lnTo>
                      <a:pt x="55" y="55"/>
                    </a:lnTo>
                    <a:lnTo>
                      <a:pt x="51" y="46"/>
                    </a:lnTo>
                    <a:lnTo>
                      <a:pt x="50" y="35"/>
                    </a:lnTo>
                    <a:lnTo>
                      <a:pt x="54" y="19"/>
                    </a:lnTo>
                    <a:lnTo>
                      <a:pt x="60" y="11"/>
                    </a:lnTo>
                    <a:lnTo>
                      <a:pt x="65" y="6"/>
                    </a:lnTo>
                    <a:lnTo>
                      <a:pt x="75" y="1"/>
                    </a:lnTo>
                    <a:lnTo>
                      <a:pt x="83" y="0"/>
                    </a:lnTo>
                    <a:lnTo>
                      <a:pt x="88" y="0"/>
                    </a:lnTo>
                    <a:lnTo>
                      <a:pt x="93" y="0"/>
                    </a:lnTo>
                    <a:lnTo>
                      <a:pt x="101" y="3"/>
                    </a:lnTo>
                    <a:lnTo>
                      <a:pt x="110" y="6"/>
                    </a:lnTo>
                    <a:lnTo>
                      <a:pt x="116" y="11"/>
                    </a:lnTo>
                    <a:lnTo>
                      <a:pt x="123" y="23"/>
                    </a:lnTo>
                    <a:lnTo>
                      <a:pt x="125" y="33"/>
                    </a:lnTo>
                    <a:lnTo>
                      <a:pt x="125" y="42"/>
                    </a:lnTo>
                    <a:lnTo>
                      <a:pt x="124" y="45"/>
                    </a:lnTo>
                    <a:lnTo>
                      <a:pt x="122" y="52"/>
                    </a:lnTo>
                    <a:lnTo>
                      <a:pt x="119" y="58"/>
                    </a:lnTo>
                    <a:lnTo>
                      <a:pt x="116" y="63"/>
                    </a:lnTo>
                    <a:lnTo>
                      <a:pt x="113" y="67"/>
                    </a:lnTo>
                    <a:lnTo>
                      <a:pt x="107" y="72"/>
                    </a:lnTo>
                    <a:lnTo>
                      <a:pt x="103" y="75"/>
                    </a:lnTo>
                    <a:lnTo>
                      <a:pt x="99" y="79"/>
                    </a:lnTo>
                    <a:lnTo>
                      <a:pt x="98" y="84"/>
                    </a:lnTo>
                    <a:lnTo>
                      <a:pt x="98" y="88"/>
                    </a:lnTo>
                    <a:lnTo>
                      <a:pt x="103" y="90"/>
                    </a:lnTo>
                    <a:lnTo>
                      <a:pt x="105" y="89"/>
                    </a:lnTo>
                    <a:lnTo>
                      <a:pt x="111" y="86"/>
                    </a:lnTo>
                    <a:lnTo>
                      <a:pt x="116" y="84"/>
                    </a:lnTo>
                    <a:lnTo>
                      <a:pt x="121" y="80"/>
                    </a:lnTo>
                    <a:lnTo>
                      <a:pt x="133" y="77"/>
                    </a:lnTo>
                    <a:lnTo>
                      <a:pt x="146" y="75"/>
                    </a:lnTo>
                    <a:lnTo>
                      <a:pt x="151" y="76"/>
                    </a:lnTo>
                    <a:lnTo>
                      <a:pt x="158" y="79"/>
                    </a:lnTo>
                    <a:lnTo>
                      <a:pt x="161" y="81"/>
                    </a:lnTo>
                    <a:lnTo>
                      <a:pt x="169" y="91"/>
                    </a:lnTo>
                    <a:lnTo>
                      <a:pt x="173" y="100"/>
                    </a:lnTo>
                    <a:lnTo>
                      <a:pt x="174" y="108"/>
                    </a:lnTo>
                    <a:lnTo>
                      <a:pt x="175" y="119"/>
                    </a:lnTo>
                    <a:lnTo>
                      <a:pt x="174" y="128"/>
                    </a:lnTo>
                    <a:lnTo>
                      <a:pt x="173" y="134"/>
                    </a:lnTo>
                    <a:lnTo>
                      <a:pt x="170" y="141"/>
                    </a:lnTo>
                    <a:lnTo>
                      <a:pt x="170" y="139"/>
                    </a:lnTo>
                    <a:lnTo>
                      <a:pt x="173" y="135"/>
                    </a:lnTo>
                    <a:lnTo>
                      <a:pt x="168" y="143"/>
                    </a:lnTo>
                    <a:lnTo>
                      <a:pt x="161" y="152"/>
                    </a:lnTo>
                    <a:lnTo>
                      <a:pt x="148" y="157"/>
                    </a:lnTo>
                    <a:lnTo>
                      <a:pt x="139" y="157"/>
                    </a:lnTo>
                    <a:lnTo>
                      <a:pt x="128" y="153"/>
                    </a:lnTo>
                    <a:lnTo>
                      <a:pt x="117" y="145"/>
                    </a:lnTo>
                    <a:lnTo>
                      <a:pt x="109" y="136"/>
                    </a:lnTo>
                    <a:lnTo>
                      <a:pt x="104" y="131"/>
                    </a:lnTo>
                    <a:lnTo>
                      <a:pt x="99" y="130"/>
                    </a:lnTo>
                    <a:lnTo>
                      <a:pt x="96" y="133"/>
                    </a:lnTo>
                    <a:lnTo>
                      <a:pt x="96" y="143"/>
                    </a:lnTo>
                    <a:lnTo>
                      <a:pt x="96" y="153"/>
                    </a:lnTo>
                    <a:lnTo>
                      <a:pt x="96" y="160"/>
                    </a:lnTo>
                    <a:lnTo>
                      <a:pt x="98" y="167"/>
                    </a:lnTo>
                    <a:lnTo>
                      <a:pt x="99" y="173"/>
                    </a:lnTo>
                    <a:lnTo>
                      <a:pt x="103" y="179"/>
                    </a:lnTo>
                    <a:lnTo>
                      <a:pt x="106" y="183"/>
                    </a:lnTo>
                    <a:lnTo>
                      <a:pt x="68" y="183"/>
                    </a:lnTo>
                  </a:path>
                </a:pathLst>
              </a:custGeom>
              <a:solidFill>
                <a:schemeClr val="bg2">
                  <a:lumMod val="75000"/>
                </a:schemeClr>
              </a:solidFill>
              <a:ln w="127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sv-SE" i="0"/>
              </a:p>
            </p:txBody>
          </p:sp>
        </p:grpSp>
      </p:grpSp>
      <p:sp>
        <p:nvSpPr>
          <p:cNvPr id="54" name="textruta 53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515887" y="5214019"/>
            <a:ext cx="19769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2400"/>
              </a:lnSpc>
            </a:pPr>
            <a:r>
              <a:rPr lang="sv-SE" sz="2400" dirty="0" smtClean="0"/>
              <a:t>12 hp</a:t>
            </a:r>
          </a:p>
          <a:p>
            <a:pPr algn="ctr">
              <a:lnSpc>
                <a:spcPts val="2400"/>
              </a:lnSpc>
            </a:pPr>
            <a:r>
              <a:rPr lang="sv-SE" sz="2400" dirty="0" smtClean="0"/>
              <a:t>Styrken rekker</a:t>
            </a:r>
            <a:br>
              <a:rPr lang="sv-SE" sz="2400" dirty="0" smtClean="0"/>
            </a:br>
            <a:r>
              <a:rPr lang="sv-SE" sz="2400" dirty="0" smtClean="0"/>
              <a:t>til utgang</a:t>
            </a:r>
            <a:endParaRPr lang="sv-SE" sz="2400" dirty="0"/>
          </a:p>
        </p:txBody>
      </p:sp>
      <p:sp>
        <p:nvSpPr>
          <p:cNvPr id="55" name="Rektangel med rundade hörn 44">
            <a:extLst>
              <a:ext uri="{FF2B5EF4-FFF2-40B4-BE49-F238E27FC236}">
                <a16:creationId xmlns:a16="http://schemas.microsoft.com/office/drawing/2014/main" id="{50440D00-F028-4C73-B2E9-3ECB601C5C56}"/>
              </a:ext>
            </a:extLst>
          </p:cNvPr>
          <p:cNvSpPr/>
          <p:nvPr/>
        </p:nvSpPr>
        <p:spPr>
          <a:xfrm>
            <a:off x="910467" y="4518595"/>
            <a:ext cx="1087599" cy="561310"/>
          </a:xfrm>
          <a:prstGeom prst="roundRect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72000" rtlCol="0" anchor="ctr"/>
          <a:lstStyle/>
          <a:p>
            <a:pPr algn="ctr"/>
            <a:r>
              <a:rPr lang="sv-SE" sz="2800" b="1" dirty="0">
                <a:latin typeface="Arial Black" panose="020B0A04020102020204" pitchFamily="34" charset="0"/>
              </a:rPr>
              <a:t>3</a:t>
            </a:r>
            <a:r>
              <a:rPr lang="sv-SE" sz="2800" b="1" dirty="0" smtClean="0">
                <a:latin typeface="Arial Black" panose="020B0A04020102020204" pitchFamily="34" charset="0"/>
              </a:rPr>
              <a:t>NT</a:t>
            </a:r>
            <a:endParaRPr lang="sv-SE" sz="28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35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50" grpId="0"/>
      <p:bldP spid="71" grpId="0"/>
      <p:bldP spid="75" grpId="0"/>
      <p:bldP spid="41" grpId="0" animBg="1"/>
      <p:bldP spid="42" grpId="0" animBg="1"/>
      <p:bldP spid="43" grpId="0" animBg="1"/>
      <p:bldP spid="44" grpId="0" animBg="1"/>
      <p:bldP spid="54" grpId="0"/>
      <p:bldP spid="5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92B0D22-6050-4072-98C9-3FF97776C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03" y="205639"/>
            <a:ext cx="8543925" cy="784944"/>
          </a:xfrm>
        </p:spPr>
        <p:txBody>
          <a:bodyPr>
            <a:normAutofit/>
          </a:bodyPr>
          <a:lstStyle/>
          <a:p>
            <a:pPr>
              <a:tabLst>
                <a:tab pos="361950" algn="l"/>
              </a:tabLst>
            </a:pPr>
            <a:r>
              <a:rPr lang="sv-SE" sz="4000" b="1" dirty="0" smtClean="0">
                <a:latin typeface="Arial Black" panose="020B0A04020102020204" pitchFamily="34" charset="0"/>
              </a:rPr>
              <a:t>Sammenfatning av leksjon 3</a:t>
            </a:r>
            <a:endParaRPr lang="sv-SE" sz="4000" b="1" dirty="0">
              <a:latin typeface="Arial Black" panose="020B0A04020102020204" pitchFamily="34" charset="0"/>
            </a:endParaRPr>
          </a:p>
        </p:txBody>
      </p:sp>
      <p:grpSp>
        <p:nvGrpSpPr>
          <p:cNvPr id="3" name="Grupp 2"/>
          <p:cNvGrpSpPr/>
          <p:nvPr/>
        </p:nvGrpSpPr>
        <p:grpSpPr>
          <a:xfrm>
            <a:off x="1130655" y="2623763"/>
            <a:ext cx="7312701" cy="518475"/>
            <a:chOff x="1130655" y="2623763"/>
            <a:chExt cx="7312701" cy="518475"/>
          </a:xfrm>
        </p:grpSpPr>
        <p:sp>
          <p:nvSpPr>
            <p:cNvPr id="28" name="Platshållare för innehåll 4">
              <a:extLst>
                <a:ext uri="{FF2B5EF4-FFF2-40B4-BE49-F238E27FC236}">
                  <a16:creationId xmlns:a16="http://schemas.microsoft.com/office/drawing/2014/main" id="{FCDFEF65-68F7-42AC-8DB5-CB9F563655AE}"/>
                </a:ext>
              </a:extLst>
            </p:cNvPr>
            <p:cNvSpPr txBox="1">
              <a:spLocks/>
            </p:cNvSpPr>
            <p:nvPr/>
          </p:nvSpPr>
          <p:spPr>
            <a:xfrm>
              <a:off x="2222650" y="2623763"/>
              <a:ext cx="6220706" cy="51847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Font typeface="Arial" panose="020B0604020202020204" pitchFamily="34" charset="0"/>
                <a:buNone/>
                <a:tabLst>
                  <a:tab pos="2155825" algn="l"/>
                  <a:tab pos="4302125" algn="l"/>
                </a:tabLst>
              </a:pPr>
              <a:r>
                <a:rPr lang="sv-SE" sz="2400" dirty="0" smtClean="0"/>
                <a:t>Maks 8 hp		</a:t>
              </a:r>
              <a:r>
                <a:rPr lang="sv-SE" sz="2400" b="1" dirty="0" smtClean="0">
                  <a:solidFill>
                    <a:srgbClr val="FF0000"/>
                  </a:solidFill>
                </a:rPr>
                <a:t>sluttmelding</a:t>
              </a:r>
              <a:endParaRPr lang="sv-SE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36" name="Platshållare för innehåll 2">
              <a:extLst>
                <a:ext uri="{FF2B5EF4-FFF2-40B4-BE49-F238E27FC236}">
                  <a16:creationId xmlns:a16="http://schemas.microsoft.com/office/drawing/2014/main" id="{2C687CE5-A1B8-481D-B443-25D946844A5E}"/>
                </a:ext>
              </a:extLst>
            </p:cNvPr>
            <p:cNvSpPr txBox="1">
              <a:spLocks/>
            </p:cNvSpPr>
            <p:nvPr/>
          </p:nvSpPr>
          <p:spPr>
            <a:xfrm>
              <a:off x="1130655" y="2678394"/>
              <a:ext cx="841412" cy="409212"/>
            </a:xfrm>
            <a:prstGeom prst="rect">
              <a:avLst/>
            </a:prstGeom>
            <a:solidFill>
              <a:srgbClr val="0CB303"/>
            </a:solidFill>
            <a:ln>
              <a:solidFill>
                <a:srgbClr val="0CB303"/>
              </a:solidFill>
            </a:ln>
          </p:spPr>
          <p:txBody>
            <a:bodyPr vert="horz" lIns="36000" tIns="36000" rIns="36000" bIns="36000" rtlCol="0" anchor="ctr" anchorCtr="1">
              <a:normAutofit fontScale="925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sv-SE" sz="2400" b="1" dirty="0">
                  <a:solidFill>
                    <a:schemeClr val="bg1"/>
                  </a:solidFill>
                  <a:latin typeface="Arial Black" panose="020B0A04020102020204" pitchFamily="34" charset="0"/>
                </a:rPr>
                <a:t>Pass</a:t>
              </a:r>
            </a:p>
          </p:txBody>
        </p:sp>
      </p:grpSp>
      <p:sp>
        <p:nvSpPr>
          <p:cNvPr id="37" name="textruta 36"/>
          <p:cNvSpPr txBox="1"/>
          <p:nvPr/>
        </p:nvSpPr>
        <p:spPr>
          <a:xfrm>
            <a:off x="810048" y="972061"/>
            <a:ext cx="19175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>
                <a:solidFill>
                  <a:schemeClr val="accent1">
                    <a:lumMod val="75000"/>
                  </a:schemeClr>
                </a:solidFill>
              </a:rPr>
              <a:t>Å</a:t>
            </a:r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pning 1NT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8" name="textruta 37">
            <a:extLst>
              <a:ext uri="{FF2B5EF4-FFF2-40B4-BE49-F238E27FC236}">
                <a16:creationId xmlns:a16="http://schemas.microsoft.com/office/drawing/2014/main" id="{DE450D8B-8E5C-468D-81FB-EDCA9A20B8C1}"/>
              </a:ext>
            </a:extLst>
          </p:cNvPr>
          <p:cNvSpPr txBox="1"/>
          <p:nvPr/>
        </p:nvSpPr>
        <p:spPr>
          <a:xfrm>
            <a:off x="807832" y="1442507"/>
            <a:ext cx="7086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400"/>
              </a:lnSpc>
            </a:pPr>
            <a:r>
              <a:rPr lang="sv-SE" sz="2400" dirty="0" smtClean="0"/>
              <a:t>15-17 hp med en av fordelingene 4333, 4432 eller 5332</a:t>
            </a:r>
          </a:p>
        </p:txBody>
      </p:sp>
      <p:sp>
        <p:nvSpPr>
          <p:cNvPr id="43" name="textruta 42"/>
          <p:cNvSpPr txBox="1"/>
          <p:nvPr/>
        </p:nvSpPr>
        <p:spPr>
          <a:xfrm>
            <a:off x="855462" y="2044301"/>
            <a:ext cx="5964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800" b="1" dirty="0" smtClean="0">
                <a:solidFill>
                  <a:schemeClr val="accent1">
                    <a:lumMod val="75000"/>
                  </a:schemeClr>
                </a:solidFill>
              </a:rPr>
              <a:t>Svarhåndens melding etter åpning 1NT</a:t>
            </a:r>
            <a:endParaRPr lang="sv-SE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4" name="Grupp 3"/>
          <p:cNvGrpSpPr/>
          <p:nvPr/>
        </p:nvGrpSpPr>
        <p:grpSpPr>
          <a:xfrm>
            <a:off x="1091046" y="3186710"/>
            <a:ext cx="8006301" cy="518475"/>
            <a:chOff x="1091046" y="3186710"/>
            <a:chExt cx="8006301" cy="518475"/>
          </a:xfrm>
        </p:grpSpPr>
        <p:sp>
          <p:nvSpPr>
            <p:cNvPr id="20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1091046" y="3217564"/>
              <a:ext cx="920630" cy="476723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2NT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45" name="Platshållare för innehåll 4">
              <a:extLst>
                <a:ext uri="{FF2B5EF4-FFF2-40B4-BE49-F238E27FC236}">
                  <a16:creationId xmlns:a16="http://schemas.microsoft.com/office/drawing/2014/main" id="{FCDFEF65-68F7-42AC-8DB5-CB9F563655AE}"/>
                </a:ext>
              </a:extLst>
            </p:cNvPr>
            <p:cNvSpPr txBox="1">
              <a:spLocks/>
            </p:cNvSpPr>
            <p:nvPr/>
          </p:nvSpPr>
          <p:spPr>
            <a:xfrm>
              <a:off x="2225761" y="3186710"/>
              <a:ext cx="6871586" cy="51847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Font typeface="Arial" panose="020B0604020202020204" pitchFamily="34" charset="0"/>
                <a:buNone/>
                <a:tabLst>
                  <a:tab pos="1790700" algn="l"/>
                  <a:tab pos="4302125" algn="l"/>
                </a:tabLst>
              </a:pPr>
              <a:r>
                <a:rPr lang="sv-SE" sz="2400" dirty="0" smtClean="0"/>
                <a:t>9-10 hp	balansert hånd	</a:t>
              </a:r>
              <a:r>
                <a:rPr lang="sv-SE" sz="2400" b="1" dirty="0" smtClean="0">
                  <a:solidFill>
                    <a:srgbClr val="FF9933"/>
                  </a:solidFill>
                </a:rPr>
                <a:t>invitt til 3NT</a:t>
              </a:r>
              <a:endParaRPr lang="sv-SE" sz="2400" b="1" dirty="0">
                <a:solidFill>
                  <a:srgbClr val="FF9933"/>
                </a:solidFill>
              </a:endParaRPr>
            </a:p>
          </p:txBody>
        </p:sp>
      </p:grpSp>
      <p:grpSp>
        <p:nvGrpSpPr>
          <p:cNvPr id="5" name="Grupp 4"/>
          <p:cNvGrpSpPr/>
          <p:nvPr/>
        </p:nvGrpSpPr>
        <p:grpSpPr>
          <a:xfrm>
            <a:off x="1091046" y="3802530"/>
            <a:ext cx="7745042" cy="518475"/>
            <a:chOff x="1091046" y="3802530"/>
            <a:chExt cx="7745042" cy="518475"/>
          </a:xfrm>
        </p:grpSpPr>
        <p:sp>
          <p:nvSpPr>
            <p:cNvPr id="19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1091046" y="3830573"/>
              <a:ext cx="920630" cy="476723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3</a:t>
              </a:r>
              <a:r>
                <a:rPr lang="sv-SE" sz="2400" b="1" dirty="0" smtClean="0">
                  <a:latin typeface="Arial Black" panose="020B0A04020102020204" pitchFamily="34" charset="0"/>
                </a:rPr>
                <a:t>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46" name="Platshållare för innehåll 4">
              <a:extLst>
                <a:ext uri="{FF2B5EF4-FFF2-40B4-BE49-F238E27FC236}">
                  <a16:creationId xmlns:a16="http://schemas.microsoft.com/office/drawing/2014/main" id="{FCDFEF65-68F7-42AC-8DB5-CB9F563655AE}"/>
                </a:ext>
              </a:extLst>
            </p:cNvPr>
            <p:cNvSpPr txBox="1">
              <a:spLocks/>
            </p:cNvSpPr>
            <p:nvPr/>
          </p:nvSpPr>
          <p:spPr>
            <a:xfrm>
              <a:off x="2207098" y="3802530"/>
              <a:ext cx="6628990" cy="51847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Font typeface="Arial" panose="020B0604020202020204" pitchFamily="34" charset="0"/>
                <a:buNone/>
                <a:tabLst>
                  <a:tab pos="1790700" algn="l"/>
                  <a:tab pos="4302125" algn="l"/>
                </a:tabLst>
              </a:pPr>
              <a:r>
                <a:rPr lang="sv-SE" sz="2400" dirty="0" smtClean="0"/>
                <a:t>11-15 hp	balansert hånd	</a:t>
              </a:r>
              <a:r>
                <a:rPr lang="sv-SE" sz="2400" b="1" dirty="0" smtClean="0">
                  <a:solidFill>
                    <a:srgbClr val="FF0000"/>
                  </a:solidFill>
                </a:rPr>
                <a:t>sluttmelding</a:t>
              </a:r>
              <a:endParaRPr lang="sv-SE" sz="24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" name="Grupp 5"/>
          <p:cNvGrpSpPr/>
          <p:nvPr/>
        </p:nvGrpSpPr>
        <p:grpSpPr>
          <a:xfrm>
            <a:off x="1091046" y="4412130"/>
            <a:ext cx="7981419" cy="518475"/>
            <a:chOff x="1091046" y="4412130"/>
            <a:chExt cx="7981419" cy="518475"/>
          </a:xfrm>
        </p:grpSpPr>
        <p:sp>
          <p:nvSpPr>
            <p:cNvPr id="35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1091046" y="4443582"/>
              <a:ext cx="920630" cy="476723"/>
            </a:xfrm>
            <a:prstGeom prst="roundRect">
              <a:avLst/>
            </a:prstGeom>
            <a:ln w="38100">
              <a:solidFill>
                <a:srgbClr val="FF9933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4</a:t>
              </a:r>
              <a:r>
                <a:rPr lang="sv-SE" sz="2400" b="1" dirty="0" smtClean="0">
                  <a:latin typeface="Arial Black" panose="020B0A04020102020204" pitchFamily="34" charset="0"/>
                </a:rPr>
                <a:t>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47" name="Platshållare för innehåll 4">
              <a:extLst>
                <a:ext uri="{FF2B5EF4-FFF2-40B4-BE49-F238E27FC236}">
                  <a16:creationId xmlns:a16="http://schemas.microsoft.com/office/drawing/2014/main" id="{FCDFEF65-68F7-42AC-8DB5-CB9F563655AE}"/>
                </a:ext>
              </a:extLst>
            </p:cNvPr>
            <p:cNvSpPr txBox="1">
              <a:spLocks/>
            </p:cNvSpPr>
            <p:nvPr/>
          </p:nvSpPr>
          <p:spPr>
            <a:xfrm>
              <a:off x="2200879" y="4412130"/>
              <a:ext cx="6871586" cy="51847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Font typeface="Arial" panose="020B0604020202020204" pitchFamily="34" charset="0"/>
                <a:buNone/>
                <a:tabLst>
                  <a:tab pos="1790700" algn="l"/>
                  <a:tab pos="4302125" algn="l"/>
                </a:tabLst>
              </a:pPr>
              <a:r>
                <a:rPr lang="sv-SE" sz="2400" dirty="0" smtClean="0"/>
                <a:t>16-17 hp	balansert hånd	</a:t>
              </a:r>
              <a:r>
                <a:rPr lang="sv-SE" sz="2400" b="1" dirty="0" smtClean="0">
                  <a:solidFill>
                    <a:srgbClr val="FF9933"/>
                  </a:solidFill>
                </a:rPr>
                <a:t>invitt til 6NT</a:t>
              </a:r>
              <a:endParaRPr lang="sv-SE" sz="2400" b="1" dirty="0">
                <a:solidFill>
                  <a:srgbClr val="FF9933"/>
                </a:solidFill>
              </a:endParaRPr>
            </a:p>
          </p:txBody>
        </p:sp>
      </p:grpSp>
      <p:grpSp>
        <p:nvGrpSpPr>
          <p:cNvPr id="7" name="Grupp 6"/>
          <p:cNvGrpSpPr/>
          <p:nvPr/>
        </p:nvGrpSpPr>
        <p:grpSpPr>
          <a:xfrm>
            <a:off x="1091046" y="5027944"/>
            <a:ext cx="7776146" cy="518475"/>
            <a:chOff x="1091046" y="5027944"/>
            <a:chExt cx="7776146" cy="518475"/>
          </a:xfrm>
        </p:grpSpPr>
        <p:sp>
          <p:nvSpPr>
            <p:cNvPr id="21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1091046" y="5056591"/>
              <a:ext cx="920630" cy="476723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 smtClean="0">
                  <a:latin typeface="Arial Black" panose="020B0A04020102020204" pitchFamily="34" charset="0"/>
                </a:rPr>
                <a:t>6NT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48" name="Platshållare för innehåll 4">
              <a:extLst>
                <a:ext uri="{FF2B5EF4-FFF2-40B4-BE49-F238E27FC236}">
                  <a16:creationId xmlns:a16="http://schemas.microsoft.com/office/drawing/2014/main" id="{FCDFEF65-68F7-42AC-8DB5-CB9F563655AE}"/>
                </a:ext>
              </a:extLst>
            </p:cNvPr>
            <p:cNvSpPr txBox="1">
              <a:spLocks/>
            </p:cNvSpPr>
            <p:nvPr/>
          </p:nvSpPr>
          <p:spPr>
            <a:xfrm>
              <a:off x="2238202" y="5027944"/>
              <a:ext cx="6628990" cy="51847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Font typeface="Arial" panose="020B0604020202020204" pitchFamily="34" charset="0"/>
                <a:buNone/>
                <a:tabLst>
                  <a:tab pos="1790700" algn="l"/>
                  <a:tab pos="4302125" algn="l"/>
                </a:tabLst>
              </a:pPr>
              <a:r>
                <a:rPr lang="sv-SE" sz="2400" dirty="0" smtClean="0"/>
                <a:t>18-20 hp	balansert hånd	</a:t>
              </a:r>
              <a:r>
                <a:rPr lang="sv-SE" sz="2400" b="1" dirty="0" smtClean="0">
                  <a:solidFill>
                    <a:srgbClr val="FF0000"/>
                  </a:solidFill>
                </a:rPr>
                <a:t>sluttmelding</a:t>
              </a:r>
              <a:endParaRPr lang="sv-SE" sz="24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8" name="Grupp 7"/>
          <p:cNvGrpSpPr/>
          <p:nvPr/>
        </p:nvGrpSpPr>
        <p:grpSpPr>
          <a:xfrm>
            <a:off x="1091046" y="5615778"/>
            <a:ext cx="7785476" cy="530544"/>
            <a:chOff x="1091046" y="5615778"/>
            <a:chExt cx="7785476" cy="530544"/>
          </a:xfrm>
        </p:grpSpPr>
        <p:sp>
          <p:nvSpPr>
            <p:cNvPr id="34" name="Rektangel med rundade hörn 44">
              <a:extLst>
                <a:ext uri="{FF2B5EF4-FFF2-40B4-BE49-F238E27FC236}">
                  <a16:creationId xmlns:a16="http://schemas.microsoft.com/office/drawing/2014/main" id="{E3C113E2-A58E-49BE-A205-CB27B6E54169}"/>
                </a:ext>
              </a:extLst>
            </p:cNvPr>
            <p:cNvSpPr/>
            <p:nvPr/>
          </p:nvSpPr>
          <p:spPr>
            <a:xfrm>
              <a:off x="1091046" y="5669599"/>
              <a:ext cx="920630" cy="476723"/>
            </a:xfrm>
            <a:prstGeom prst="roundRect">
              <a:avLst/>
            </a:prstGeom>
            <a:ln w="38100">
              <a:solidFill>
                <a:srgbClr val="FF0000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tIns="72000" rtlCol="0" anchor="ctr"/>
            <a:lstStyle/>
            <a:p>
              <a:pPr algn="ctr"/>
              <a:r>
                <a:rPr lang="sv-SE" sz="2400" b="1" dirty="0">
                  <a:latin typeface="Arial Black" panose="020B0A04020102020204" pitchFamily="34" charset="0"/>
                </a:rPr>
                <a:t>7</a:t>
              </a:r>
              <a:r>
                <a:rPr lang="sv-SE" sz="2400" b="1" dirty="0" smtClean="0">
                  <a:latin typeface="Arial Black" panose="020B0A04020102020204" pitchFamily="34" charset="0"/>
                </a:rPr>
                <a:t>NT</a:t>
              </a:r>
              <a:endParaRPr lang="sv-SE" sz="2000" b="1" dirty="0">
                <a:latin typeface="Arial Black" panose="020B0A04020102020204" pitchFamily="34" charset="0"/>
              </a:endParaRPr>
            </a:p>
          </p:txBody>
        </p:sp>
        <p:sp>
          <p:nvSpPr>
            <p:cNvPr id="49" name="Platshållare för innehåll 4">
              <a:extLst>
                <a:ext uri="{FF2B5EF4-FFF2-40B4-BE49-F238E27FC236}">
                  <a16:creationId xmlns:a16="http://schemas.microsoft.com/office/drawing/2014/main" id="{FCDFEF65-68F7-42AC-8DB5-CB9F563655AE}"/>
                </a:ext>
              </a:extLst>
            </p:cNvPr>
            <p:cNvSpPr txBox="1">
              <a:spLocks/>
            </p:cNvSpPr>
            <p:nvPr/>
          </p:nvSpPr>
          <p:spPr>
            <a:xfrm>
              <a:off x="2247532" y="5615778"/>
              <a:ext cx="6628990" cy="518475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00000"/>
                </a:lnSpc>
                <a:buFont typeface="Arial" panose="020B0604020202020204" pitchFamily="34" charset="0"/>
                <a:buNone/>
                <a:tabLst>
                  <a:tab pos="1790700" algn="l"/>
                  <a:tab pos="4302125" algn="l"/>
                </a:tabLst>
              </a:pPr>
              <a:r>
                <a:rPr lang="sv-SE" sz="2400" dirty="0" smtClean="0"/>
                <a:t>21+ hp	balansert hånd	</a:t>
              </a:r>
              <a:r>
                <a:rPr lang="sv-SE" sz="2400" b="1" dirty="0" smtClean="0">
                  <a:solidFill>
                    <a:srgbClr val="FF0000"/>
                  </a:solidFill>
                </a:rPr>
                <a:t>sluttmelding</a:t>
              </a:r>
              <a:endParaRPr lang="sv-SE" sz="24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5414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2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43" grpId="0"/>
    </p:bldLst>
  </p:timing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2962</TotalTime>
  <Words>136</Words>
  <Application>Microsoft Office PowerPoint</Application>
  <PresentationFormat>A4 (210 x 297 mm)</PresentationFormat>
  <Paragraphs>70</Paragraphs>
  <Slides>4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8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4</vt:i4>
      </vt:variant>
    </vt:vector>
  </HeadingPairs>
  <TitlesOfParts>
    <vt:vector size="13" baseType="lpstr">
      <vt:lpstr>MS PGothic</vt:lpstr>
      <vt:lpstr>Arial</vt:lpstr>
      <vt:lpstr>Arial Black</vt:lpstr>
      <vt:lpstr>Berlin Sans FB Demi</vt:lpstr>
      <vt:lpstr>Calibri</vt:lpstr>
      <vt:lpstr>Calibri Light</vt:lpstr>
      <vt:lpstr>Comic Sans MS</vt:lpstr>
      <vt:lpstr>Tahoma</vt:lpstr>
      <vt:lpstr>Office-tema</vt:lpstr>
      <vt:lpstr>PowerPoint-presentasjon</vt:lpstr>
      <vt:lpstr>Åpning 1NT</vt:lpstr>
      <vt:lpstr>Svarhåndens første melding</vt:lpstr>
      <vt:lpstr>Sammenfatning av leksjon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Janne</dc:creator>
  <cp:lastModifiedBy>Elisabeth Solum</cp:lastModifiedBy>
  <cp:revision>192</cp:revision>
  <cp:lastPrinted>2017-10-11T17:29:46Z</cp:lastPrinted>
  <dcterms:created xsi:type="dcterms:W3CDTF">2017-05-29T10:48:30Z</dcterms:created>
  <dcterms:modified xsi:type="dcterms:W3CDTF">2018-08-17T07:13:11Z</dcterms:modified>
</cp:coreProperties>
</file>