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10"/>
  </p:notesMasterIdLst>
  <p:handoutMasterIdLst>
    <p:handoutMasterId r:id="rId11"/>
  </p:handoutMasterIdLst>
  <p:sldIdLst>
    <p:sldId id="257" r:id="rId2"/>
    <p:sldId id="281" r:id="rId3"/>
    <p:sldId id="283" r:id="rId4"/>
    <p:sldId id="284" r:id="rId5"/>
    <p:sldId id="287" r:id="rId6"/>
    <p:sldId id="285" r:id="rId7"/>
    <p:sldId id="286" r:id="rId8"/>
    <p:sldId id="262" r:id="rId9"/>
  </p:sldIdLst>
  <p:sldSz cx="9906000" cy="6858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FF99"/>
    <a:srgbClr val="03A600"/>
    <a:srgbClr val="FF9933"/>
    <a:srgbClr val="CC6600"/>
    <a:srgbClr val="0CB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0" y="60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0A22FDB1-FA32-46E9-909C-E4625520D210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4" y="4777745"/>
            <a:ext cx="5437827" cy="3908064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815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73A71CA2-67C2-4ABA-BBFD-D5CEB1A5960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44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4: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98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4: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  <p:sldLayoutId id="214748369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2139781" y="4262816"/>
            <a:ext cx="5592866" cy="9903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v-SE" dirty="0" smtClean="0">
                <a:latin typeface="Arial Black" panose="020B0A04020102020204" pitchFamily="34" charset="0"/>
              </a:rPr>
              <a:t>Andre grandmeldinger</a:t>
            </a:r>
          </a:p>
          <a:p>
            <a:pPr marL="0" indent="0" algn="ctr">
              <a:buNone/>
            </a:pPr>
            <a:r>
              <a:rPr lang="sv-SE" dirty="0" smtClean="0">
                <a:latin typeface="Arial Black" panose="020B0A04020102020204" pitchFamily="34" charset="0"/>
              </a:rPr>
              <a:t>Innmeldinger</a:t>
            </a:r>
            <a:endParaRPr lang="sv-SE" dirty="0">
              <a:latin typeface="Arial Black" panose="020B0A040201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itchFamily="34" charset="0"/>
              </a:rPr>
              <a:t>Leksjon 4</a:t>
            </a:r>
            <a:endParaRPr lang="sv-SE" sz="18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0" y="1817381"/>
            <a:ext cx="4520898" cy="4202847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46" y="209831"/>
            <a:ext cx="8543925" cy="702211"/>
          </a:xfrm>
        </p:spPr>
        <p:txBody>
          <a:bodyPr>
            <a:norm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Andre balanserte hender</a:t>
            </a:r>
            <a:endParaRPr lang="sv-SE" sz="4000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Grupp 12"/>
          <p:cNvGrpSpPr/>
          <p:nvPr/>
        </p:nvGrpSpPr>
        <p:grpSpPr>
          <a:xfrm>
            <a:off x="4214200" y="1942753"/>
            <a:ext cx="5173070" cy="461665"/>
            <a:chOff x="4875254" y="1917682"/>
            <a:chExt cx="4609315" cy="461665"/>
          </a:xfrm>
        </p:grpSpPr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4875254" y="1917682"/>
              <a:ext cx="36730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Åpningshåndens </a:t>
              </a:r>
              <a:r>
                <a:rPr lang="sv-SE" sz="2400" dirty="0" smtClean="0"/>
                <a:t>første </a:t>
              </a:r>
              <a:r>
                <a:rPr lang="sv-SE" sz="2400" dirty="0" smtClean="0"/>
                <a:t>melding</a:t>
              </a:r>
              <a:endParaRPr lang="sv-SE" sz="2400" dirty="0"/>
            </a:p>
          </p:txBody>
        </p:sp>
        <p:grpSp>
          <p:nvGrpSpPr>
            <p:cNvPr id="15" name="Grupp 14"/>
            <p:cNvGrpSpPr/>
            <p:nvPr/>
          </p:nvGrpSpPr>
          <p:grpSpPr>
            <a:xfrm>
              <a:off x="8717901" y="1954071"/>
              <a:ext cx="766668" cy="420445"/>
              <a:chOff x="7691532" y="739488"/>
              <a:chExt cx="766668" cy="420445"/>
            </a:xfrm>
          </p:grpSpPr>
          <p:sp>
            <p:nvSpPr>
              <p:cNvPr id="16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17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8" name="textruta 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013802" y="3480064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viser åpningshåndens gjenmelding</a:t>
            </a:r>
            <a:endParaRPr lang="sv-SE" sz="2400" dirty="0"/>
          </a:p>
        </p:txBody>
      </p:sp>
      <p:grpSp>
        <p:nvGrpSpPr>
          <p:cNvPr id="2" name="Grupp 1"/>
          <p:cNvGrpSpPr/>
          <p:nvPr/>
        </p:nvGrpSpPr>
        <p:grpSpPr>
          <a:xfrm>
            <a:off x="4437562" y="2721620"/>
            <a:ext cx="4949707" cy="469171"/>
            <a:chOff x="4783266" y="2592312"/>
            <a:chExt cx="3978414" cy="469171"/>
          </a:xfrm>
        </p:grpSpPr>
        <p:sp>
          <p:nvSpPr>
            <p:cNvPr id="7" name="textruta 6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4783266" y="2592312"/>
              <a:ext cx="28222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Etter svarhåndens melding</a:t>
              </a:r>
              <a:endParaRPr lang="sv-SE" sz="2400" dirty="0"/>
            </a:p>
          </p:txBody>
        </p:sp>
        <p:grpSp>
          <p:nvGrpSpPr>
            <p:cNvPr id="23" name="Grupp 22"/>
            <p:cNvGrpSpPr/>
            <p:nvPr/>
          </p:nvGrpSpPr>
          <p:grpSpPr>
            <a:xfrm>
              <a:off x="7979461" y="2638462"/>
              <a:ext cx="782219" cy="423021"/>
              <a:chOff x="6304381" y="3794233"/>
              <a:chExt cx="782219" cy="423021"/>
            </a:xfrm>
          </p:grpSpPr>
          <p:sp>
            <p:nvSpPr>
              <p:cNvPr id="24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304381" y="3794233"/>
                <a:ext cx="782219" cy="423021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25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2832" y="3894053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18" name="textruta 1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1161386" y="5816456"/>
            <a:ext cx="27526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 dirty="0" smtClean="0">
                <a:solidFill>
                  <a:srgbClr val="002060"/>
                </a:solidFill>
              </a:rPr>
              <a:t>Balansert hånd</a:t>
            </a:r>
            <a:endParaRPr lang="sv-SE" sz="3200" b="1" dirty="0">
              <a:solidFill>
                <a:srgbClr val="002060"/>
              </a:solidFill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964707" y="1116804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5755392" y="5106522"/>
            <a:ext cx="2319229" cy="476723"/>
            <a:chOff x="6182903" y="5332153"/>
            <a:chExt cx="2319229" cy="476723"/>
          </a:xfrm>
        </p:grpSpPr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7208188" y="5339682"/>
              <a:ext cx="12939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18-19 hp</a:t>
              </a:r>
              <a:endParaRPr lang="sv-SE" sz="2400" dirty="0"/>
            </a:p>
          </p:txBody>
        </p:sp>
        <p:sp>
          <p:nvSpPr>
            <p:cNvPr id="27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6182903" y="5332153"/>
              <a:ext cx="920630" cy="476723"/>
            </a:xfrm>
            <a:prstGeom prst="roundRect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2NT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</p:grpSp>
      <p:grpSp>
        <p:nvGrpSpPr>
          <p:cNvPr id="4" name="Grupp 3"/>
          <p:cNvGrpSpPr/>
          <p:nvPr/>
        </p:nvGrpSpPr>
        <p:grpSpPr>
          <a:xfrm>
            <a:off x="5748220" y="4447959"/>
            <a:ext cx="2388548" cy="476723"/>
            <a:chOff x="6163853" y="4661709"/>
            <a:chExt cx="2388548" cy="476723"/>
          </a:xfrm>
        </p:grpSpPr>
        <p:sp>
          <p:nvSpPr>
            <p:cNvPr id="9" name="textruta 8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7189527" y="4669238"/>
              <a:ext cx="1362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12-14 hp </a:t>
              </a:r>
              <a:endParaRPr lang="sv-SE" sz="2400" dirty="0"/>
            </a:p>
          </p:txBody>
        </p:sp>
        <p:sp>
          <p:nvSpPr>
            <p:cNvPr id="28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6163853" y="4661709"/>
              <a:ext cx="920630" cy="476723"/>
            </a:xfrm>
            <a:prstGeom prst="roundRect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1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42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745" y="270537"/>
            <a:ext cx="8929494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Et eksempel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646879" y="1868656"/>
            <a:ext cx="1494456" cy="1570303"/>
            <a:chOff x="1208584" y="1916832"/>
            <a:chExt cx="1494129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2282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KQJ32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6371279" y="1868656"/>
            <a:ext cx="1334155" cy="1570303"/>
            <a:chOff x="1208584" y="1916832"/>
            <a:chExt cx="1333863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62558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KJ82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QJT6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1115627" y="1236876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168646" y="1236876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402112" y="5454400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65018" y="3846601"/>
            <a:ext cx="25842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5+ hjerter, 12+ hp</a:t>
            </a:r>
            <a:endParaRPr lang="sv-SE" sz="2400" dirty="0"/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892145" y="3686797"/>
            <a:ext cx="37845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Ikke 3-korts trumfstøtte, </a:t>
            </a:r>
          </a:p>
          <a:p>
            <a:pPr>
              <a:lnSpc>
                <a:spcPts val="2400"/>
              </a:lnSpc>
            </a:pPr>
            <a:r>
              <a:rPr lang="sv-SE" sz="2400" dirty="0" smtClean="0"/>
              <a:t>6+ hp, meld den </a:t>
            </a:r>
            <a:r>
              <a:rPr lang="sv-SE" sz="2400" b="1" dirty="0" smtClean="0"/>
              <a:t>nærmeste </a:t>
            </a:r>
            <a:r>
              <a:rPr lang="sv-SE" sz="2400" b="1" dirty="0" smtClean="0"/>
              <a:t>4-korts </a:t>
            </a:r>
            <a:r>
              <a:rPr lang="sv-SE" sz="2400" dirty="0" smtClean="0"/>
              <a:t>fargen</a:t>
            </a:r>
            <a:endParaRPr lang="sv-SE" sz="2400" dirty="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29337" y="4581373"/>
            <a:ext cx="3019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/>
              <a:t>I</a:t>
            </a:r>
            <a:r>
              <a:rPr lang="sv-SE" sz="2400" dirty="0" smtClean="0"/>
              <a:t>kke 4-korts trumf-støtte, balansert hånd, 12-14 hp</a:t>
            </a:r>
            <a:endParaRPr lang="sv-SE" sz="2400" dirty="0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892145" y="4699802"/>
            <a:ext cx="326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Styrke finnes for utgang</a:t>
            </a:r>
            <a:endParaRPr lang="sv-SE" sz="2400" dirty="0"/>
          </a:p>
        </p:txBody>
      </p:sp>
      <p:grpSp>
        <p:nvGrpSpPr>
          <p:cNvPr id="39" name="Grupp 38"/>
          <p:cNvGrpSpPr/>
          <p:nvPr/>
        </p:nvGrpSpPr>
        <p:grpSpPr>
          <a:xfrm>
            <a:off x="3357325" y="3744809"/>
            <a:ext cx="1054360" cy="582385"/>
            <a:chOff x="7691532" y="731021"/>
            <a:chExt cx="1054360" cy="582385"/>
          </a:xfrm>
        </p:grpSpPr>
        <p:sp>
          <p:nvSpPr>
            <p:cNvPr id="4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2" name="Grupp 41"/>
          <p:cNvGrpSpPr/>
          <p:nvPr/>
        </p:nvGrpSpPr>
        <p:grpSpPr>
          <a:xfrm>
            <a:off x="4704283" y="3754143"/>
            <a:ext cx="1054360" cy="582385"/>
            <a:chOff x="6226627" y="3754143"/>
            <a:chExt cx="1054360" cy="582385"/>
          </a:xfrm>
        </p:grpSpPr>
        <p:sp>
          <p:nvSpPr>
            <p:cNvPr id="4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226627" y="3754143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4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4938" y="3869203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6" name="Rektangel med rundade hörn 45">
            <a:extLst>
              <a:ext uri="{FF2B5EF4-FFF2-40B4-BE49-F238E27FC236}">
                <a16:creationId xmlns:a16="http://schemas.microsoft.com/office/drawing/2014/main" id="{50440D00-F028-4C73-B2E9-3ECB601C5C56}"/>
              </a:ext>
            </a:extLst>
          </p:cNvPr>
          <p:cNvSpPr/>
          <p:nvPr/>
        </p:nvSpPr>
        <p:spPr>
          <a:xfrm>
            <a:off x="4699036" y="4610101"/>
            <a:ext cx="1087599" cy="56131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3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800" b="1" dirty="0">
              <a:latin typeface="Arial Black" panose="020B0A04020102020204" pitchFamily="34" charset="0"/>
            </a:endParaRPr>
          </a:p>
        </p:txBody>
      </p:sp>
      <p:sp>
        <p:nvSpPr>
          <p:cNvPr id="33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3390711" y="4606689"/>
            <a:ext cx="1048321" cy="561310"/>
          </a:xfrm>
          <a:prstGeom prst="roundRect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1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2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1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1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1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6" grpId="0"/>
      <p:bldP spid="37" grpId="0"/>
      <p:bldP spid="38" grpId="0"/>
      <p:bldP spid="46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4" y="251874"/>
            <a:ext cx="8929494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Et eksempel til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2037497" y="1868656"/>
            <a:ext cx="1494456" cy="1570303"/>
            <a:chOff x="1208584" y="1916832"/>
            <a:chExt cx="1494129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2282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KQJ32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6300258" y="1868656"/>
            <a:ext cx="1316522" cy="1570303"/>
            <a:chOff x="1208584" y="1916832"/>
            <a:chExt cx="1316234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44929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KJ82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KQT6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1506245" y="1236876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097625" y="1236876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508644" y="5454400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69735" y="3828844"/>
            <a:ext cx="2605259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2400"/>
              </a:lnSpc>
            </a:pPr>
            <a:r>
              <a:rPr lang="sv-SE" sz="2400" dirty="0" smtClean="0"/>
              <a:t>5+ hjerter, 12+ hp</a:t>
            </a:r>
            <a:endParaRPr lang="sv-SE" sz="2400" dirty="0"/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918781" y="3722310"/>
            <a:ext cx="3784510" cy="712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Den </a:t>
            </a:r>
            <a:r>
              <a:rPr lang="sv-SE" sz="2400" b="1" dirty="0" smtClean="0"/>
              <a:t>nærmeste 4-korts </a:t>
            </a:r>
            <a:r>
              <a:rPr lang="sv-SE" sz="2400" dirty="0" smtClean="0"/>
              <a:t>fargen, 6+ hp</a:t>
            </a:r>
            <a:endParaRPr lang="sv-SE" sz="2400" dirty="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92963" y="4536985"/>
            <a:ext cx="3082031" cy="101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Ikke 4-korts trumfstøtte, balansert hånd, 18-19 hp</a:t>
            </a:r>
            <a:endParaRPr lang="sv-SE" sz="2400" dirty="0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918781" y="4690811"/>
            <a:ext cx="30723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Styrke finnes for slem</a:t>
            </a:r>
            <a:endParaRPr lang="sv-SE" sz="2400" dirty="0"/>
          </a:p>
        </p:txBody>
      </p:sp>
      <p:grpSp>
        <p:nvGrpSpPr>
          <p:cNvPr id="39" name="Grupp 38"/>
          <p:cNvGrpSpPr/>
          <p:nvPr/>
        </p:nvGrpSpPr>
        <p:grpSpPr>
          <a:xfrm>
            <a:off x="3446103" y="3744809"/>
            <a:ext cx="1054360" cy="582385"/>
            <a:chOff x="7691532" y="731021"/>
            <a:chExt cx="1054360" cy="582385"/>
          </a:xfrm>
        </p:grpSpPr>
        <p:sp>
          <p:nvSpPr>
            <p:cNvPr id="4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2" name="Grupp 41"/>
          <p:cNvGrpSpPr/>
          <p:nvPr/>
        </p:nvGrpSpPr>
        <p:grpSpPr>
          <a:xfrm>
            <a:off x="4775306" y="3754143"/>
            <a:ext cx="1054360" cy="582385"/>
            <a:chOff x="6226627" y="3754143"/>
            <a:chExt cx="1054360" cy="582385"/>
          </a:xfrm>
        </p:grpSpPr>
        <p:sp>
          <p:nvSpPr>
            <p:cNvPr id="4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226627" y="3754143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4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4938" y="3869203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6" name="Rektangel med rundade hörn 45">
            <a:extLst>
              <a:ext uri="{FF2B5EF4-FFF2-40B4-BE49-F238E27FC236}">
                <a16:creationId xmlns:a16="http://schemas.microsoft.com/office/drawing/2014/main" id="{50440D00-F028-4C73-B2E9-3ECB601C5C56}"/>
              </a:ext>
            </a:extLst>
          </p:cNvPr>
          <p:cNvSpPr/>
          <p:nvPr/>
        </p:nvSpPr>
        <p:spPr>
          <a:xfrm>
            <a:off x="4770059" y="4610101"/>
            <a:ext cx="1087599" cy="56131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6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800" b="1" dirty="0">
              <a:latin typeface="Arial Black" panose="020B0A04020102020204" pitchFamily="34" charset="0"/>
            </a:endParaRPr>
          </a:p>
        </p:txBody>
      </p:sp>
      <p:sp>
        <p:nvSpPr>
          <p:cNvPr id="32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3495486" y="4606689"/>
            <a:ext cx="1048321" cy="561310"/>
          </a:xfrm>
          <a:prstGeom prst="roundRect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2NT</a:t>
            </a:r>
            <a:endParaRPr lang="sv-SE" sz="2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4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6" grpId="0"/>
      <p:bldP spid="37" grpId="0"/>
      <p:bldP spid="38" grpId="0"/>
      <p:bldP spid="46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680" y="1751325"/>
            <a:ext cx="7607843" cy="4313572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6" y="237822"/>
            <a:ext cx="8543925" cy="723229"/>
          </a:xfrm>
        </p:spPr>
        <p:txBody>
          <a:bodyPr>
            <a:norm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Innmelding</a:t>
            </a:r>
            <a:endParaRPr lang="sv-SE" sz="4000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23528" y="5936400"/>
            <a:ext cx="6877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En </a:t>
            </a:r>
            <a:r>
              <a:rPr lang="sv-SE" sz="2400" b="1" dirty="0" smtClean="0"/>
              <a:t>bra</a:t>
            </a:r>
            <a:r>
              <a:rPr lang="sv-SE" sz="2400" dirty="0" smtClean="0"/>
              <a:t> 5+korts farge inneholder </a:t>
            </a:r>
            <a:r>
              <a:rPr lang="sv-SE" sz="2800" b="1" dirty="0" smtClean="0">
                <a:solidFill>
                  <a:schemeClr val="accent1">
                    <a:lumMod val="50000"/>
                  </a:schemeClr>
                </a:solidFill>
              </a:rPr>
              <a:t>to topphonnører</a:t>
            </a:r>
            <a:r>
              <a:rPr lang="sv-SE" sz="2400" dirty="0" smtClean="0"/>
              <a:t>.</a:t>
            </a:r>
            <a:endParaRPr lang="sv-SE" sz="2400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702" y="1874624"/>
            <a:ext cx="1551699" cy="653972"/>
          </a:xfrm>
          <a:prstGeom prst="rect">
            <a:avLst/>
          </a:prstGeom>
        </p:spPr>
      </p:pic>
      <p:sp>
        <p:nvSpPr>
          <p:cNvPr id="17" name="textruta 16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61323" y="1143576"/>
            <a:ext cx="8292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Når spilleren foran deg har åpnet, kan du gjøre en </a:t>
            </a:r>
            <a:r>
              <a:rPr lang="sv-SE" sz="2800" b="1" dirty="0" smtClean="0">
                <a:solidFill>
                  <a:schemeClr val="accent1">
                    <a:lumMod val="50000"/>
                  </a:schemeClr>
                </a:solidFill>
              </a:rPr>
              <a:t>innmelding</a:t>
            </a:r>
            <a:r>
              <a:rPr lang="sv-SE" sz="2400" dirty="0" smtClean="0"/>
              <a:t>.</a:t>
            </a:r>
            <a:endParaRPr lang="sv-SE" sz="2400" dirty="0"/>
          </a:p>
        </p:txBody>
      </p:sp>
      <p:sp>
        <p:nvSpPr>
          <p:cNvPr id="18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 txBox="1">
            <a:spLocks/>
          </p:cNvSpPr>
          <p:nvPr/>
        </p:nvSpPr>
        <p:spPr>
          <a:xfrm>
            <a:off x="477136" y="2463287"/>
            <a:ext cx="1071746" cy="503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sv-S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Krav:</a:t>
            </a:r>
            <a:endParaRPr lang="sv-S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 txBox="1">
            <a:spLocks/>
          </p:cNvSpPr>
          <p:nvPr/>
        </p:nvSpPr>
        <p:spPr>
          <a:xfrm>
            <a:off x="457200" y="3035565"/>
            <a:ext cx="2000992" cy="14804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987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sv-SE" sz="2400" dirty="0"/>
              <a:t>E</a:t>
            </a:r>
            <a:r>
              <a:rPr lang="sv-SE" sz="2400" dirty="0" smtClean="0"/>
              <a:t>n </a:t>
            </a:r>
            <a:r>
              <a:rPr lang="sv-SE" sz="2400" b="1" dirty="0" smtClean="0"/>
              <a:t>bra </a:t>
            </a:r>
            <a:r>
              <a:rPr lang="sv-SE" sz="2400" dirty="0" smtClean="0"/>
              <a:t/>
            </a:r>
            <a:br>
              <a:rPr lang="sv-SE" sz="2400" dirty="0" smtClean="0"/>
            </a:br>
            <a:r>
              <a:rPr lang="sv-SE" sz="2400" dirty="0" smtClean="0"/>
              <a:t>5+kortsfarge</a:t>
            </a:r>
          </a:p>
          <a:p>
            <a:pPr marL="26987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sv-SE" sz="2400" dirty="0" smtClean="0"/>
              <a:t>10+ hp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67028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6" y="233214"/>
            <a:ext cx="3885026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Et eksempel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2031338" y="1680485"/>
            <a:ext cx="1513692" cy="1570303"/>
            <a:chOff x="1208584" y="1916832"/>
            <a:chExt cx="1513361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4205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AQ942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JT5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K53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3498995" y="2918343"/>
            <a:ext cx="1540942" cy="1570303"/>
            <a:chOff x="1208584" y="1916832"/>
            <a:chExt cx="1540605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6930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AQT84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J76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2" name="Grupp 10"/>
          <p:cNvGrpSpPr>
            <a:grpSpLocks/>
          </p:cNvGrpSpPr>
          <p:nvPr/>
        </p:nvGrpSpPr>
        <p:grpSpPr bwMode="auto">
          <a:xfrm>
            <a:off x="2082013" y="4240181"/>
            <a:ext cx="1244387" cy="1570303"/>
            <a:chOff x="1208584" y="1916832"/>
            <a:chExt cx="1244115" cy="1570568"/>
          </a:xfrm>
        </p:grpSpPr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7281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J765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A987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Q42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47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48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9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0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1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52" name="Grupp 10"/>
          <p:cNvGrpSpPr>
            <a:grpSpLocks/>
          </p:cNvGrpSpPr>
          <p:nvPr/>
        </p:nvGrpSpPr>
        <p:grpSpPr bwMode="auto">
          <a:xfrm>
            <a:off x="510674" y="2918343"/>
            <a:ext cx="1271638" cy="1570303"/>
            <a:chOff x="1208584" y="1916832"/>
            <a:chExt cx="1271360" cy="1570568"/>
          </a:xfrm>
        </p:grpSpPr>
        <p:sp>
          <p:nvSpPr>
            <p:cNvPr id="5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0005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J932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K8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432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AT98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4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5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6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8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" name="Rektangel med rundade hörn 1"/>
          <p:cNvSpPr/>
          <p:nvPr/>
        </p:nvSpPr>
        <p:spPr>
          <a:xfrm>
            <a:off x="2158362" y="3246294"/>
            <a:ext cx="923731" cy="914400"/>
          </a:xfrm>
          <a:prstGeom prst="roundRect">
            <a:avLst/>
          </a:prstGeom>
          <a:solidFill>
            <a:srgbClr val="03A6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576000" rtlCol="0" anchor="ctr"/>
          <a:lstStyle/>
          <a:p>
            <a:pPr algn="ctr"/>
            <a:r>
              <a:rPr lang="sv-SE" b="1" dirty="0" smtClean="0">
                <a:ln w="0"/>
                <a:solidFill>
                  <a:srgbClr val="FFFF99"/>
                </a:solidFill>
              </a:rPr>
              <a:t>Giver</a:t>
            </a:r>
            <a:endParaRPr lang="sv-SE" b="1" dirty="0">
              <a:ln w="0"/>
              <a:solidFill>
                <a:srgbClr val="FFFF99"/>
              </a:solidFill>
            </a:endParaRPr>
          </a:p>
        </p:txBody>
      </p:sp>
      <p:grpSp>
        <p:nvGrpSpPr>
          <p:cNvPr id="59" name="Grupp 58"/>
          <p:cNvGrpSpPr/>
          <p:nvPr/>
        </p:nvGrpSpPr>
        <p:grpSpPr>
          <a:xfrm>
            <a:off x="6556697" y="1728643"/>
            <a:ext cx="766668" cy="420445"/>
            <a:chOff x="7691532" y="739488"/>
            <a:chExt cx="766668" cy="420445"/>
          </a:xfrm>
        </p:grpSpPr>
        <p:sp>
          <p:nvSpPr>
            <p:cNvPr id="6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9488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1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089474" y="84442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2" name="Grupp 61"/>
          <p:cNvGrpSpPr/>
          <p:nvPr/>
        </p:nvGrpSpPr>
        <p:grpSpPr>
          <a:xfrm>
            <a:off x="7572178" y="1728643"/>
            <a:ext cx="782219" cy="423021"/>
            <a:chOff x="6304381" y="1940026"/>
            <a:chExt cx="782219" cy="423021"/>
          </a:xfrm>
        </p:grpSpPr>
        <p:sp>
          <p:nvSpPr>
            <p:cNvPr id="6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4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5" name="Grupp 64"/>
          <p:cNvGrpSpPr/>
          <p:nvPr/>
        </p:nvGrpSpPr>
        <p:grpSpPr>
          <a:xfrm>
            <a:off x="8603211" y="1728643"/>
            <a:ext cx="766668" cy="420445"/>
            <a:chOff x="7843932" y="1967155"/>
            <a:chExt cx="766668" cy="420445"/>
          </a:xfrm>
        </p:grpSpPr>
        <p:sp>
          <p:nvSpPr>
            <p:cNvPr id="6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843932" y="1967155"/>
              <a:ext cx="766668" cy="420445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  <a:endParaRPr lang="sv-SE" sz="2400" b="1" dirty="0">
                <a:solidFill>
                  <a:srgbClr val="FF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7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072091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8" name="Grupp 67"/>
          <p:cNvGrpSpPr/>
          <p:nvPr/>
        </p:nvGrpSpPr>
        <p:grpSpPr>
          <a:xfrm>
            <a:off x="5564543" y="2356948"/>
            <a:ext cx="782219" cy="423021"/>
            <a:chOff x="6304381" y="1940026"/>
            <a:chExt cx="782219" cy="423021"/>
          </a:xfrm>
        </p:grpSpPr>
        <p:sp>
          <p:nvSpPr>
            <p:cNvPr id="6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  <a:endParaRPr lang="sv-SE" sz="2400" b="1" dirty="0">
                <a:solidFill>
                  <a:srgbClr val="00206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70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1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6530687" y="236385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2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7556024" y="236385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3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8590690" y="236385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605463" y="1212824"/>
            <a:ext cx="3999235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895350" algn="l"/>
                <a:tab pos="2062163" algn="l"/>
                <a:tab pos="3022600" algn="l"/>
              </a:tabLst>
            </a:pPr>
            <a:r>
              <a:rPr lang="sv-SE" sz="2400" dirty="0" smtClean="0"/>
              <a:t>Vest	Nord	Øst	Sør	</a:t>
            </a:r>
            <a:endParaRPr lang="sv-SE" sz="2400" dirty="0"/>
          </a:p>
        </p:txBody>
      </p:sp>
      <p:sp>
        <p:nvSpPr>
          <p:cNvPr id="76" name="textruta 7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483777" y="3683102"/>
            <a:ext cx="3965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14375" algn="l"/>
              </a:tabLst>
            </a:pPr>
            <a:r>
              <a:rPr lang="sv-SE" sz="2400" b="1" dirty="0" smtClean="0"/>
              <a:t>1Hj</a:t>
            </a:r>
            <a:r>
              <a:rPr lang="sv-SE" sz="2400" dirty="0" smtClean="0"/>
              <a:t>:	12+ hp, 5+ hjerter</a:t>
            </a:r>
          </a:p>
          <a:p>
            <a:pPr>
              <a:tabLst>
                <a:tab pos="714375" algn="l"/>
              </a:tabLst>
            </a:pPr>
            <a:r>
              <a:rPr lang="sv-SE" sz="2400" b="1" dirty="0" smtClean="0"/>
              <a:t>1Sp</a:t>
            </a:r>
            <a:r>
              <a:rPr lang="sv-SE" sz="2400" dirty="0" smtClean="0"/>
              <a:t>:	10+ hp, bra 5+ spar</a:t>
            </a:r>
          </a:p>
          <a:p>
            <a:pPr>
              <a:tabLst>
                <a:tab pos="714375" algn="l"/>
              </a:tabLst>
            </a:pPr>
            <a:r>
              <a:rPr lang="sv-SE" sz="2400" b="1" dirty="0" smtClean="0"/>
              <a:t>2Hj</a:t>
            </a:r>
            <a:r>
              <a:rPr lang="sv-SE" sz="2400" dirty="0" smtClean="0"/>
              <a:t>:	6-10 hp, 3+ hjerter</a:t>
            </a:r>
          </a:p>
          <a:p>
            <a:pPr>
              <a:tabLst>
                <a:tab pos="714375" algn="l"/>
              </a:tabLst>
            </a:pPr>
            <a:r>
              <a:rPr lang="sv-SE" sz="2400" b="1" dirty="0" smtClean="0"/>
              <a:t>2Sp</a:t>
            </a:r>
            <a:r>
              <a:rPr lang="sv-SE" sz="2400" dirty="0" smtClean="0"/>
              <a:t>:	6-10 hp, 3+ spar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320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77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4" y="223879"/>
            <a:ext cx="4614863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Et eksempel til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2031338" y="1680485"/>
            <a:ext cx="1540942" cy="1570303"/>
            <a:chOff x="1208584" y="1916832"/>
            <a:chExt cx="1540605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6930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AQT52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K872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3498995" y="2918343"/>
            <a:ext cx="1244387" cy="1570303"/>
            <a:chOff x="1208584" y="1916832"/>
            <a:chExt cx="1244115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7281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A962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A87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2" name="Grupp 10"/>
          <p:cNvGrpSpPr>
            <a:grpSpLocks/>
          </p:cNvGrpSpPr>
          <p:nvPr/>
        </p:nvGrpSpPr>
        <p:grpSpPr bwMode="auto">
          <a:xfrm>
            <a:off x="2082013" y="4240181"/>
            <a:ext cx="1234769" cy="1570303"/>
            <a:chOff x="1208584" y="1916832"/>
            <a:chExt cx="1234499" cy="1570568"/>
          </a:xfrm>
        </p:grpSpPr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63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8743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963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T965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47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48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9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0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1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52" name="Grupp 10"/>
          <p:cNvGrpSpPr>
            <a:grpSpLocks/>
          </p:cNvGrpSpPr>
          <p:nvPr/>
        </p:nvGrpSpPr>
        <p:grpSpPr bwMode="auto">
          <a:xfrm>
            <a:off x="510674" y="2918343"/>
            <a:ext cx="1334155" cy="1570303"/>
            <a:chOff x="1208584" y="1916832"/>
            <a:chExt cx="1333863" cy="1570568"/>
          </a:xfrm>
        </p:grpSpPr>
        <p:sp>
          <p:nvSpPr>
            <p:cNvPr id="5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62558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QJT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QJT9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KQ42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4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5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6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8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" name="Rektangel med rundade hörn 1"/>
          <p:cNvSpPr/>
          <p:nvPr/>
        </p:nvSpPr>
        <p:spPr>
          <a:xfrm>
            <a:off x="2158362" y="3246294"/>
            <a:ext cx="923731" cy="914400"/>
          </a:xfrm>
          <a:prstGeom prst="roundRect">
            <a:avLst/>
          </a:prstGeom>
          <a:solidFill>
            <a:srgbClr val="03A6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576000" rtlCol="0" anchor="ctr"/>
          <a:lstStyle/>
          <a:p>
            <a:pPr algn="ctr"/>
            <a:r>
              <a:rPr lang="sv-SE" b="1" dirty="0" smtClean="0">
                <a:ln w="0"/>
                <a:solidFill>
                  <a:srgbClr val="FFFF99"/>
                </a:solidFill>
              </a:rPr>
              <a:t>Giver</a:t>
            </a:r>
            <a:endParaRPr lang="sv-SE" b="1" dirty="0">
              <a:ln w="0"/>
              <a:solidFill>
                <a:srgbClr val="FFFF99"/>
              </a:solidFill>
            </a:endParaRPr>
          </a:p>
        </p:txBody>
      </p:sp>
      <p:grpSp>
        <p:nvGrpSpPr>
          <p:cNvPr id="59" name="Grupp 58"/>
          <p:cNvGrpSpPr/>
          <p:nvPr/>
        </p:nvGrpSpPr>
        <p:grpSpPr>
          <a:xfrm>
            <a:off x="6556697" y="1728643"/>
            <a:ext cx="766668" cy="420445"/>
            <a:chOff x="7691532" y="739488"/>
            <a:chExt cx="766668" cy="420445"/>
          </a:xfrm>
        </p:grpSpPr>
        <p:sp>
          <p:nvSpPr>
            <p:cNvPr id="60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7691532" y="739488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1" name="Freeform 21">
              <a:extLst>
                <a:ext uri="{FF2B5EF4-FFF2-40B4-BE49-F238E27FC236}">
                  <a16:creationId xmlns:a16="http://schemas.microsoft.com/office/drawing/2014/main" id="{1535FB28-4CF4-4DCF-9CB9-3BE494ED959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089474" y="84442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1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6530687" y="236385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2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7556024" y="236385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3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8590690" y="236385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605463" y="1212824"/>
            <a:ext cx="3999235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895350" algn="l"/>
                <a:tab pos="2062163" algn="l"/>
                <a:tab pos="3022600" algn="l"/>
              </a:tabLst>
            </a:pPr>
            <a:r>
              <a:rPr lang="sv-SE" sz="2400" dirty="0" smtClean="0"/>
              <a:t>Vest	Nord	Øst	Sør	</a:t>
            </a:r>
            <a:endParaRPr lang="sv-SE" sz="2400" dirty="0"/>
          </a:p>
        </p:txBody>
      </p:sp>
      <p:sp>
        <p:nvSpPr>
          <p:cNvPr id="76" name="textruta 7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483777" y="3683102"/>
            <a:ext cx="41209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14375" algn="l"/>
              </a:tabLst>
            </a:pPr>
            <a:r>
              <a:rPr lang="sv-SE" sz="2400" b="1" dirty="0" smtClean="0"/>
              <a:t>1Hj</a:t>
            </a:r>
            <a:r>
              <a:rPr lang="sv-SE" sz="2400" dirty="0" smtClean="0"/>
              <a:t>:	12+ hp, 5+ hjerter</a:t>
            </a:r>
          </a:p>
          <a:p>
            <a:pPr>
              <a:tabLst>
                <a:tab pos="714375" algn="l"/>
              </a:tabLst>
            </a:pPr>
            <a:r>
              <a:rPr lang="sv-SE" sz="2400" b="1" dirty="0" smtClean="0"/>
              <a:t>1NT</a:t>
            </a:r>
            <a:r>
              <a:rPr lang="sv-SE" sz="2400" dirty="0" smtClean="0"/>
              <a:t>:	15-17 hp, balansert 	hånd, hold i hjerter</a:t>
            </a:r>
          </a:p>
          <a:p>
            <a:pPr>
              <a:tabLst>
                <a:tab pos="714375" algn="l"/>
              </a:tabLst>
            </a:pPr>
            <a:r>
              <a:rPr lang="sv-SE" sz="2400" b="1" dirty="0" smtClean="0"/>
              <a:t>3NT</a:t>
            </a:r>
            <a:r>
              <a:rPr lang="sv-SE" sz="2400" dirty="0" smtClean="0"/>
              <a:t>:	11-15 hp, balansert hånd</a:t>
            </a:r>
          </a:p>
        </p:txBody>
      </p:sp>
      <p:sp>
        <p:nvSpPr>
          <p:cNvPr id="78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8572803" y="1745751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9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5494051" y="2318748"/>
            <a:ext cx="920630" cy="476723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400" b="1" dirty="0">
                <a:latin typeface="Arial Black" panose="020B0A04020102020204" pitchFamily="34" charset="0"/>
              </a:rPr>
              <a:t>3</a:t>
            </a:r>
            <a:r>
              <a:rPr lang="sv-SE" sz="2400" b="1" dirty="0" smtClean="0">
                <a:latin typeface="Arial Black" panose="020B0A04020102020204" pitchFamily="34" charset="0"/>
              </a:rPr>
              <a:t>NT</a:t>
            </a:r>
            <a:endParaRPr lang="sv-SE" sz="2000" b="1" dirty="0">
              <a:latin typeface="Arial Black" panose="020B0A04020102020204" pitchFamily="34" charset="0"/>
            </a:endParaRPr>
          </a:p>
        </p:txBody>
      </p:sp>
      <p:sp>
        <p:nvSpPr>
          <p:cNvPr id="43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7521146" y="1695579"/>
            <a:ext cx="920630" cy="476723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400" b="1" dirty="0">
                <a:latin typeface="Arial Black" panose="020B0A04020102020204" pitchFamily="34" charset="0"/>
              </a:rPr>
              <a:t>1</a:t>
            </a:r>
            <a:r>
              <a:rPr lang="sv-SE" sz="2400" b="1" dirty="0" smtClean="0">
                <a:latin typeface="Arial Black" panose="020B0A04020102020204" pitchFamily="34" charset="0"/>
              </a:rPr>
              <a:t>NT</a:t>
            </a:r>
            <a:endParaRPr lang="sv-SE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55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77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  <p:bldP spid="78" grpId="0" animBg="1"/>
      <p:bldP spid="79" grpId="0" animBg="1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00" y="214969"/>
            <a:ext cx="8543925" cy="784944"/>
          </a:xfrm>
        </p:spPr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 smtClean="0">
                <a:latin typeface="Arial Black" panose="020B0A04020102020204" pitchFamily="34" charset="0"/>
              </a:rPr>
              <a:t>Sammenfatning av leksjon 4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sp>
        <p:nvSpPr>
          <p:cNvPr id="37" name="textruta 36"/>
          <p:cNvSpPr txBox="1"/>
          <p:nvPr/>
        </p:nvSpPr>
        <p:spPr>
          <a:xfrm>
            <a:off x="790998" y="1267336"/>
            <a:ext cx="5320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smtClean="0">
                <a:solidFill>
                  <a:schemeClr val="accent1">
                    <a:lumMod val="75000"/>
                  </a:schemeClr>
                </a:solidFill>
              </a:rPr>
              <a:t>Ulike </a:t>
            </a:r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styrker på balanserte hender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96885" y="1843424"/>
            <a:ext cx="9565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343025" algn="l"/>
              </a:tabLst>
            </a:pPr>
            <a:r>
              <a:rPr lang="sv-SE" sz="2400" dirty="0" smtClean="0"/>
              <a:t>12-14 hp	Åpne med 1 i farge og kom igjen med NT-melding på laveste nivå</a:t>
            </a:r>
          </a:p>
          <a:p>
            <a:pPr>
              <a:tabLst>
                <a:tab pos="1343025" algn="l"/>
              </a:tabLst>
            </a:pPr>
            <a:r>
              <a:rPr lang="sv-SE" sz="2400" dirty="0" smtClean="0"/>
              <a:t>15-17 hp 	Åpne med 1NT</a:t>
            </a:r>
          </a:p>
          <a:p>
            <a:pPr>
              <a:tabLst>
                <a:tab pos="1343025" algn="l"/>
              </a:tabLst>
            </a:pPr>
            <a:r>
              <a:rPr lang="sv-SE" sz="2400" dirty="0" smtClean="0"/>
              <a:t>18-19 hp	Åpne med 1 i farge og kom igjen med NT-melding på neste nivå</a:t>
            </a:r>
          </a:p>
        </p:txBody>
      </p:sp>
      <p:sp>
        <p:nvSpPr>
          <p:cNvPr id="43" name="textruta 42"/>
          <p:cNvSpPr txBox="1"/>
          <p:nvPr/>
        </p:nvSpPr>
        <p:spPr>
          <a:xfrm>
            <a:off x="855462" y="2044301"/>
            <a:ext cx="18473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790998" y="3772411"/>
            <a:ext cx="1869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Innmelding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08312" y="4386599"/>
            <a:ext cx="8055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343025" algn="l"/>
              </a:tabLst>
            </a:pPr>
            <a:r>
              <a:rPr lang="sv-SE" sz="2400" dirty="0" smtClean="0"/>
              <a:t>1 i farge	10+ hp	</a:t>
            </a:r>
            <a:r>
              <a:rPr lang="sv-SE" sz="2400" dirty="0"/>
              <a:t>e</a:t>
            </a:r>
            <a:r>
              <a:rPr lang="sv-SE" sz="2400" dirty="0" smtClean="0"/>
              <a:t>n bra 5+kortsfarge</a:t>
            </a:r>
          </a:p>
          <a:p>
            <a:pPr>
              <a:tabLst>
                <a:tab pos="1343025" algn="l"/>
              </a:tabLst>
            </a:pPr>
            <a:r>
              <a:rPr lang="sv-SE" sz="2400" dirty="0" smtClean="0"/>
              <a:t>1NT	15-17 hp	balansert hånd med hold i åpningsfargen</a:t>
            </a:r>
          </a:p>
        </p:txBody>
      </p:sp>
    </p:spTree>
    <p:extLst>
      <p:ext uri="{BB962C8B-B14F-4D97-AF65-F5344CB8AC3E}">
        <p14:creationId xmlns:p14="http://schemas.microsoft.com/office/powerpoint/2010/main" val="378541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18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3461</TotalTime>
  <Words>224</Words>
  <Application>Microsoft Office PowerPoint</Application>
  <PresentationFormat>A4 (210 x 297 mm)</PresentationFormat>
  <Paragraphs>133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9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8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Tahoma</vt:lpstr>
      <vt:lpstr>Wingdings</vt:lpstr>
      <vt:lpstr>Office-tema</vt:lpstr>
      <vt:lpstr>PowerPoint-presentasjon</vt:lpstr>
      <vt:lpstr>Andre balanserte hender</vt:lpstr>
      <vt:lpstr>Et eksempel</vt:lpstr>
      <vt:lpstr>Et eksempel til</vt:lpstr>
      <vt:lpstr>Innmelding</vt:lpstr>
      <vt:lpstr>Et eksempel</vt:lpstr>
      <vt:lpstr>Et eksempel til</vt:lpstr>
      <vt:lpstr>Sammenfatning av leksjon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229</cp:revision>
  <cp:lastPrinted>2017-10-11T17:29:46Z</cp:lastPrinted>
  <dcterms:created xsi:type="dcterms:W3CDTF">2017-05-29T10:48:30Z</dcterms:created>
  <dcterms:modified xsi:type="dcterms:W3CDTF">2018-08-17T07:16:27Z</dcterms:modified>
</cp:coreProperties>
</file>