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1" r:id="rId3"/>
    <p:sldId id="277" r:id="rId4"/>
    <p:sldId id="288" r:id="rId5"/>
    <p:sldId id="283" r:id="rId6"/>
    <p:sldId id="284" r:id="rId7"/>
    <p:sldId id="289" r:id="rId8"/>
    <p:sldId id="262" r:id="rId9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600"/>
    <a:srgbClr val="FF9933"/>
    <a:srgbClr val="FFFF99"/>
    <a:srgbClr val="0099FF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68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5: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98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5: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1891205" y="4262816"/>
            <a:ext cx="6540276" cy="1428857"/>
          </a:xfrm>
        </p:spPr>
        <p:txBody>
          <a:bodyPr>
            <a:noAutofit/>
          </a:bodyPr>
          <a:lstStyle/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To-over-en</a:t>
            </a:r>
          </a:p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1NT-over-en</a:t>
            </a:r>
            <a:br>
              <a:rPr lang="sv-SE" dirty="0" smtClean="0">
                <a:latin typeface="Arial Black" panose="020B0A04020102020204" pitchFamily="34" charset="0"/>
              </a:rPr>
            </a:br>
            <a:r>
              <a:rPr lang="sv-SE" dirty="0" smtClean="0">
                <a:latin typeface="Arial Black" panose="020B0A04020102020204" pitchFamily="34" charset="0"/>
              </a:rPr>
              <a:t>Åpningshåndens andre melding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</a:t>
            </a:r>
            <a:r>
              <a:rPr lang="sv-SE" sz="1800" dirty="0">
                <a:latin typeface="Arial Black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424" y="1494074"/>
            <a:ext cx="4438854" cy="4099203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97" y="228490"/>
            <a:ext cx="8543925" cy="788543"/>
          </a:xfrm>
        </p:spPr>
        <p:txBody>
          <a:bodyPr>
            <a:normAutofit/>
          </a:bodyPr>
          <a:lstStyle/>
          <a:p>
            <a:r>
              <a:rPr lang="sv-SE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Svarhånden: 2-over-1</a:t>
            </a:r>
            <a:endParaRPr lang="sv-SE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05183" y="2560764"/>
            <a:ext cx="41578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Med </a:t>
            </a:r>
            <a:r>
              <a:rPr lang="sv-SE" sz="2400" b="1" dirty="0" smtClean="0"/>
              <a:t>minst 12 hp </a:t>
            </a:r>
            <a:r>
              <a:rPr lang="sv-SE" sz="2400" dirty="0" smtClean="0"/>
              <a:t>kan du melde </a:t>
            </a:r>
            <a:br>
              <a:rPr lang="sv-SE" sz="2400" dirty="0" smtClean="0"/>
            </a:br>
            <a:r>
              <a:rPr lang="sv-SE" sz="2400" dirty="0" smtClean="0"/>
              <a:t>din farge på </a:t>
            </a:r>
            <a:r>
              <a:rPr lang="sv-SE" sz="2400" dirty="0" smtClean="0"/>
              <a:t>2-</a:t>
            </a:r>
            <a:r>
              <a:rPr lang="sv-SE" sz="2400" dirty="0" smtClean="0"/>
              <a:t>trinnet</a:t>
            </a:r>
            <a:r>
              <a:rPr lang="sv-SE" sz="2400" dirty="0" smtClean="0"/>
              <a:t>.</a:t>
            </a:r>
            <a:endParaRPr lang="sv-SE" sz="2400" dirty="0"/>
          </a:p>
        </p:txBody>
      </p:sp>
      <p:sp>
        <p:nvSpPr>
          <p:cNvPr id="18" name="textruta 17"/>
          <p:cNvSpPr txBox="1"/>
          <p:nvPr/>
        </p:nvSpPr>
        <p:spPr>
          <a:xfrm>
            <a:off x="4850417" y="1191300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05183" y="3580911"/>
            <a:ext cx="470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Denne meldingen </a:t>
            </a:r>
            <a:r>
              <a:rPr lang="sv-SE" sz="2400" dirty="0"/>
              <a:t>e</a:t>
            </a:r>
            <a:r>
              <a:rPr lang="sv-SE" sz="2400" dirty="0" smtClean="0"/>
              <a:t>r </a:t>
            </a:r>
            <a:r>
              <a:rPr lang="sv-SE" sz="2400" b="1" dirty="0" smtClean="0">
                <a:solidFill>
                  <a:srgbClr val="03A600"/>
                </a:solidFill>
              </a:rPr>
              <a:t>krav til utgang</a:t>
            </a:r>
            <a:r>
              <a:rPr lang="sv-SE" sz="2400" dirty="0" smtClean="0"/>
              <a:t>!</a:t>
            </a:r>
            <a:endParaRPr lang="sv-SE" sz="2400" dirty="0"/>
          </a:p>
        </p:txBody>
      </p:sp>
      <p:grpSp>
        <p:nvGrpSpPr>
          <p:cNvPr id="4" name="Grupp 3"/>
          <p:cNvGrpSpPr/>
          <p:nvPr/>
        </p:nvGrpSpPr>
        <p:grpSpPr>
          <a:xfrm>
            <a:off x="505183" y="1823944"/>
            <a:ext cx="4451700" cy="461665"/>
            <a:chOff x="549510" y="1823944"/>
            <a:chExt cx="4451700" cy="461665"/>
          </a:xfrm>
        </p:grpSpPr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549510" y="1823944"/>
              <a:ext cx="35284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Din partner har åpnet med</a:t>
              </a:r>
              <a:endParaRPr lang="sv-SE" sz="2400" dirty="0"/>
            </a:p>
          </p:txBody>
        </p:sp>
        <p:grpSp>
          <p:nvGrpSpPr>
            <p:cNvPr id="17" name="Grupp 16"/>
            <p:cNvGrpSpPr/>
            <p:nvPr/>
          </p:nvGrpSpPr>
          <p:grpSpPr>
            <a:xfrm>
              <a:off x="4234542" y="1858264"/>
              <a:ext cx="766668" cy="420445"/>
              <a:chOff x="7691532" y="739488"/>
              <a:chExt cx="766668" cy="420445"/>
            </a:xfrm>
          </p:grpSpPr>
          <p:sp>
            <p:nvSpPr>
              <p:cNvPr id="21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8" name="Grupp 7"/>
          <p:cNvGrpSpPr/>
          <p:nvPr/>
        </p:nvGrpSpPr>
        <p:grpSpPr>
          <a:xfrm>
            <a:off x="505183" y="4366836"/>
            <a:ext cx="2256508" cy="461665"/>
            <a:chOff x="579111" y="4366836"/>
            <a:chExt cx="2256508" cy="461665"/>
          </a:xfrm>
        </p:grpSpPr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579111" y="4366836"/>
              <a:ext cx="14975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Du melder</a:t>
              </a:r>
              <a:endParaRPr lang="sv-SE" sz="2400" dirty="0"/>
            </a:p>
          </p:txBody>
        </p:sp>
        <p:grpSp>
          <p:nvGrpSpPr>
            <p:cNvPr id="30" name="Grupp 29"/>
            <p:cNvGrpSpPr/>
            <p:nvPr/>
          </p:nvGrpSpPr>
          <p:grpSpPr>
            <a:xfrm>
              <a:off x="2063197" y="4391786"/>
              <a:ext cx="772422" cy="423019"/>
              <a:chOff x="4894318" y="3802701"/>
              <a:chExt cx="772422" cy="423019"/>
            </a:xfrm>
          </p:grpSpPr>
          <p:sp>
            <p:nvSpPr>
              <p:cNvPr id="31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894318" y="3802701"/>
                <a:ext cx="772422" cy="423019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 smtClean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2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283677" y="3905870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42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94" y="251869"/>
            <a:ext cx="8794628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Svarhåndens 2-over-1 melding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7" name="textruta 46"/>
          <p:cNvSpPr txBox="1"/>
          <p:nvPr/>
        </p:nvSpPr>
        <p:spPr>
          <a:xfrm>
            <a:off x="2505683" y="1131859"/>
            <a:ext cx="4209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Åpningshånden åpner med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1152563" y="2229275"/>
            <a:ext cx="7964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 som svarhånd med følgende hender?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1064703" y="2796248"/>
            <a:ext cx="1412702" cy="1570303"/>
            <a:chOff x="1208584" y="1916832"/>
            <a:chExt cx="1412393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4108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AQ92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KJ976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74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203744" y="2796248"/>
            <a:ext cx="1326140" cy="1570303"/>
            <a:chOff x="1208584" y="1916832"/>
            <a:chExt cx="1325850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5454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965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AKQ2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A987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45292" y="4993770"/>
            <a:ext cx="20515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12+ hp</a:t>
            </a:r>
          </a:p>
          <a:p>
            <a:pPr algn="ctr">
              <a:lnSpc>
                <a:spcPts val="2400"/>
              </a:lnSpc>
            </a:pPr>
            <a:r>
              <a:rPr lang="sv-SE" sz="2400" b="1" dirty="0" smtClean="0"/>
              <a:t>Lengste</a:t>
            </a:r>
            <a:r>
              <a:rPr lang="sv-SE" sz="2400" dirty="0" smtClean="0"/>
              <a:t> fargen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>
                <a:solidFill>
                  <a:srgbClr val="03A600"/>
                </a:solidFill>
              </a:rPr>
              <a:t>Krav til </a:t>
            </a:r>
            <a:r>
              <a:rPr lang="sv-SE" sz="2400" b="1" dirty="0" smtClean="0">
                <a:solidFill>
                  <a:srgbClr val="03A600"/>
                </a:solidFill>
              </a:rPr>
              <a:t>utgang</a:t>
            </a:r>
            <a:endParaRPr lang="sv-SE" sz="2400" b="1" dirty="0">
              <a:solidFill>
                <a:srgbClr val="03A600"/>
              </a:solidFill>
            </a:endParaRPr>
          </a:p>
        </p:txBody>
      </p: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4075951" y="2796248"/>
            <a:ext cx="1531324" cy="1570303"/>
            <a:chOff x="1208584" y="1916832"/>
            <a:chExt cx="1530989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5968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QT654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AQJ82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1" name="textruta 7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851118" y="4993770"/>
            <a:ext cx="19809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12+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Den </a:t>
            </a:r>
            <a:r>
              <a:rPr lang="sv-SE" sz="2400" b="1" dirty="0" smtClean="0"/>
              <a:t>høyeste</a:t>
            </a:r>
            <a:r>
              <a:rPr lang="sv-SE" sz="2400" dirty="0" smtClean="0"/>
              <a:t> 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5-kortsfargen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>
                <a:solidFill>
                  <a:srgbClr val="03A600"/>
                </a:solidFill>
              </a:rPr>
              <a:t>Krav til </a:t>
            </a:r>
            <a:r>
              <a:rPr lang="sv-SE" sz="2400" b="1" dirty="0" smtClean="0">
                <a:solidFill>
                  <a:srgbClr val="03A600"/>
                </a:solidFill>
              </a:rPr>
              <a:t>utgang</a:t>
            </a:r>
            <a:endParaRPr lang="sv-SE" sz="2400" b="1" dirty="0">
              <a:solidFill>
                <a:srgbClr val="03A600"/>
              </a:solidFill>
            </a:endParaRP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805883" y="4993770"/>
            <a:ext cx="21218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12+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Den</a:t>
            </a:r>
            <a:r>
              <a:rPr lang="sv-SE" sz="2400" b="1" dirty="0" smtClean="0"/>
              <a:t> nærmeste 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4-kortsfargen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>
                <a:solidFill>
                  <a:srgbClr val="03A600"/>
                </a:solidFill>
              </a:rPr>
              <a:t>Krav til </a:t>
            </a:r>
            <a:r>
              <a:rPr lang="sv-SE" sz="2400" b="1" dirty="0" smtClean="0">
                <a:solidFill>
                  <a:srgbClr val="03A600"/>
                </a:solidFill>
              </a:rPr>
              <a:t>utgang</a:t>
            </a:r>
            <a:endParaRPr lang="sv-SE" sz="2400" b="1" dirty="0">
              <a:solidFill>
                <a:srgbClr val="03A600"/>
              </a:solidFill>
            </a:endParaRPr>
          </a:p>
        </p:txBody>
      </p:sp>
      <p:grpSp>
        <p:nvGrpSpPr>
          <p:cNvPr id="40" name="Grupp 39"/>
          <p:cNvGrpSpPr/>
          <p:nvPr/>
        </p:nvGrpSpPr>
        <p:grpSpPr>
          <a:xfrm>
            <a:off x="4407156" y="1747194"/>
            <a:ext cx="766668" cy="420445"/>
            <a:chOff x="7691532" y="739488"/>
            <a:chExt cx="766668" cy="420445"/>
          </a:xfrm>
        </p:grpSpPr>
        <p:sp>
          <p:nvSpPr>
            <p:cNvPr id="45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6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53" name="Grupp 52"/>
          <p:cNvGrpSpPr/>
          <p:nvPr/>
        </p:nvGrpSpPr>
        <p:grpSpPr>
          <a:xfrm>
            <a:off x="1385699" y="4450361"/>
            <a:ext cx="770711" cy="432092"/>
            <a:chOff x="3222169" y="3772463"/>
            <a:chExt cx="770711" cy="432092"/>
          </a:xfrm>
        </p:grpSpPr>
        <p:sp>
          <p:nvSpPr>
            <p:cNvPr id="5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3772463"/>
              <a:ext cx="770711" cy="432092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3878530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56" name="Grupp 55"/>
          <p:cNvGrpSpPr/>
          <p:nvPr/>
        </p:nvGrpSpPr>
        <p:grpSpPr>
          <a:xfrm>
            <a:off x="4456258" y="4450361"/>
            <a:ext cx="770711" cy="432092"/>
            <a:chOff x="3222169" y="3772463"/>
            <a:chExt cx="770711" cy="432092"/>
          </a:xfrm>
        </p:grpSpPr>
        <p:sp>
          <p:nvSpPr>
            <p:cNvPr id="57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3772463"/>
              <a:ext cx="770711" cy="432092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3878530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59" name="Grupp 58"/>
          <p:cNvGrpSpPr/>
          <p:nvPr/>
        </p:nvGrpSpPr>
        <p:grpSpPr>
          <a:xfrm>
            <a:off x="7480603" y="4454898"/>
            <a:ext cx="772422" cy="423019"/>
            <a:chOff x="4894318" y="3802701"/>
            <a:chExt cx="772422" cy="423019"/>
          </a:xfrm>
        </p:grpSpPr>
        <p:sp>
          <p:nvSpPr>
            <p:cNvPr id="6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1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50" grpId="0"/>
      <p:bldP spid="71" grpId="0"/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166" y="251870"/>
            <a:ext cx="8929494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Et eksempel på 2-over-1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1868656"/>
            <a:ext cx="1412702" cy="1570303"/>
            <a:chOff x="1208584" y="1916832"/>
            <a:chExt cx="1412393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4108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J9432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AQJ9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1868656"/>
            <a:ext cx="1494456" cy="1570303"/>
            <a:chOff x="1208584" y="1916832"/>
            <a:chExt cx="1494129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2282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T63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KQJ95</a:t>
              </a: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964707" y="1236876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1236876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710999" y="5389083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882454" y="3833749"/>
            <a:ext cx="2605259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5+ hjerter,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461691" y="3817767"/>
            <a:ext cx="233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4+ kløver, 12+ hp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116281" y="4509941"/>
            <a:ext cx="2487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Ikke 4-korts trumfstøtte</a:t>
            </a:r>
          </a:p>
          <a:p>
            <a:pPr>
              <a:lnSpc>
                <a:spcPts val="2400"/>
              </a:lnSpc>
            </a:pPr>
            <a:r>
              <a:rPr lang="sv-SE" sz="2400" dirty="0"/>
              <a:t>4</a:t>
            </a:r>
            <a:r>
              <a:rPr lang="sv-SE" sz="2400" dirty="0" smtClean="0"/>
              <a:t>+ ruter, 12-17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479448" y="4673508"/>
            <a:ext cx="3043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Styrke finnes for lilleslem</a:t>
            </a:r>
            <a:endParaRPr lang="sv-SE" sz="2400" dirty="0"/>
          </a:p>
        </p:txBody>
      </p:sp>
      <p:sp>
        <p:nvSpPr>
          <p:cNvPr id="46" name="Rektangel med rundade hörn 45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5229632" y="4610101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6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800" b="1" dirty="0">
              <a:latin typeface="Arial Black" panose="020B0A04020102020204" pitchFamily="34" charset="0"/>
            </a:endParaRPr>
          </a:p>
        </p:txBody>
      </p:sp>
      <p:grpSp>
        <p:nvGrpSpPr>
          <p:cNvPr id="32" name="Grupp 31"/>
          <p:cNvGrpSpPr/>
          <p:nvPr/>
        </p:nvGrpSpPr>
        <p:grpSpPr>
          <a:xfrm>
            <a:off x="5229013" y="3735291"/>
            <a:ext cx="1054360" cy="556604"/>
            <a:chOff x="4659084" y="3754145"/>
            <a:chExt cx="1054360" cy="556604"/>
          </a:xfrm>
        </p:grpSpPr>
        <p:sp>
          <p:nvSpPr>
            <p:cNvPr id="3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4659084" y="3754145"/>
              <a:ext cx="1054360" cy="556604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0000" tIns="72000" rtlCol="0" anchor="ctr"/>
            <a:lstStyle/>
            <a:p>
              <a:pPr marL="93663"/>
              <a:r>
                <a:rPr lang="sv-SE" sz="3400" b="1" dirty="0" smtClean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7" name="Freeform 23" descr="90 %">
              <a:extLst>
                <a:ext uri="{FF2B5EF4-FFF2-40B4-BE49-F238E27FC236}">
                  <a16:creationId xmlns:a16="http://schemas.microsoft.com/office/drawing/2014/main" id="{335CBF56-C075-49AB-89C4-5C21B2549EF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11002" y="3862394"/>
              <a:ext cx="337653" cy="313336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53" name="Grupp 52"/>
          <p:cNvGrpSpPr/>
          <p:nvPr/>
        </p:nvGrpSpPr>
        <p:grpSpPr>
          <a:xfrm>
            <a:off x="3716693" y="3716817"/>
            <a:ext cx="1054360" cy="582385"/>
            <a:chOff x="7691532" y="731021"/>
            <a:chExt cx="1054360" cy="582385"/>
          </a:xfrm>
        </p:grpSpPr>
        <p:sp>
          <p:nvSpPr>
            <p:cNvPr id="54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9" name="Grupp 38"/>
          <p:cNvGrpSpPr/>
          <p:nvPr/>
        </p:nvGrpSpPr>
        <p:grpSpPr>
          <a:xfrm>
            <a:off x="3723797" y="4610696"/>
            <a:ext cx="1054360" cy="582385"/>
            <a:chOff x="3096146" y="690588"/>
            <a:chExt cx="1054360" cy="582385"/>
          </a:xfrm>
        </p:grpSpPr>
        <p:sp>
          <p:nvSpPr>
            <p:cNvPr id="4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096146" y="690588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1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39620" y="811895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82951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xit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25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6" grpId="0"/>
      <p:bldP spid="37" grpId="0"/>
      <p:bldP spid="38" grpId="0"/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98" y="223883"/>
            <a:ext cx="7793660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Svarhånden: 1NT-over-1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2531135"/>
            <a:ext cx="1476822" cy="1570303"/>
            <a:chOff x="1208584" y="1916832"/>
            <a:chExt cx="147649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05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Q6542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AQ6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5</a:t>
              </a: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2531135"/>
            <a:ext cx="1476822" cy="1570303"/>
            <a:chOff x="1208584" y="1916832"/>
            <a:chExt cx="1476499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05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Q7652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964707" y="2020655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2020655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4993547" y="5669005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90284" y="4224789"/>
            <a:ext cx="2500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5+ spar,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213115" y="4216719"/>
            <a:ext cx="3283726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Ukjent fordeling, 6-11 hp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10918" y="4990441"/>
            <a:ext cx="2679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4+ hjerter, 12-17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213115" y="4802693"/>
            <a:ext cx="3374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4+ hjerter,</a:t>
            </a:r>
            <a:r>
              <a:rPr lang="sv-SE" sz="2400" b="1" dirty="0" smtClean="0">
                <a:solidFill>
                  <a:srgbClr val="FFC000"/>
                </a:solidFill>
              </a:rPr>
              <a:t> </a:t>
            </a:r>
            <a:r>
              <a:rPr lang="sv-SE" sz="2400" dirty="0" smtClean="0"/>
              <a:t>10-11 hp</a:t>
            </a:r>
            <a:r>
              <a:rPr lang="sv-SE" sz="2400" b="1" dirty="0" smtClean="0"/>
              <a:t/>
            </a:r>
            <a:br>
              <a:rPr lang="sv-SE" sz="2400" b="1" dirty="0" smtClean="0"/>
            </a:br>
            <a:r>
              <a:rPr lang="sv-SE" sz="2400" b="1" dirty="0" smtClean="0">
                <a:solidFill>
                  <a:schemeClr val="accent4">
                    <a:lumMod val="75000"/>
                  </a:schemeClr>
                </a:solidFill>
              </a:rPr>
              <a:t>Invitt</a:t>
            </a:r>
            <a:r>
              <a:rPr lang="sv-SE" sz="2400" dirty="0" smtClean="0">
                <a:solidFill>
                  <a:schemeClr val="accent4">
                    <a:lumMod val="75000"/>
                  </a:schemeClr>
                </a:solidFill>
              </a:rPr>
              <a:t> til utgang</a:t>
            </a:r>
            <a:endParaRPr lang="sv-SE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51" name="Grupp 50"/>
          <p:cNvGrpSpPr/>
          <p:nvPr/>
        </p:nvGrpSpPr>
        <p:grpSpPr>
          <a:xfrm>
            <a:off x="3413037" y="4099374"/>
            <a:ext cx="1054360" cy="582385"/>
            <a:chOff x="6151981" y="712359"/>
            <a:chExt cx="1054360" cy="582385"/>
          </a:xfrm>
        </p:grpSpPr>
        <p:sp>
          <p:nvSpPr>
            <p:cNvPr id="5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53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0292" y="827419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58" name="Grupp 57"/>
          <p:cNvGrpSpPr/>
          <p:nvPr/>
        </p:nvGrpSpPr>
        <p:grpSpPr>
          <a:xfrm>
            <a:off x="4983689" y="4876929"/>
            <a:ext cx="1054360" cy="582385"/>
            <a:chOff x="7722634" y="1704514"/>
            <a:chExt cx="1054360" cy="582385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722634" y="1704514"/>
              <a:ext cx="1054360" cy="582385"/>
            </a:xfrm>
            <a:prstGeom prst="roundRect">
              <a:avLst/>
            </a:prstGeom>
            <a:ln w="5715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72977" y="1829771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1" name="Grupp 60"/>
          <p:cNvGrpSpPr/>
          <p:nvPr/>
        </p:nvGrpSpPr>
        <p:grpSpPr>
          <a:xfrm>
            <a:off x="3409926" y="5682468"/>
            <a:ext cx="1054360" cy="582385"/>
            <a:chOff x="7707085" y="2771316"/>
            <a:chExt cx="1054360" cy="582385"/>
          </a:xfrm>
        </p:grpSpPr>
        <p:sp>
          <p:nvSpPr>
            <p:cNvPr id="6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707085" y="2771316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63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57428" y="2896573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9" name="textruta 38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486888" y="5786380"/>
            <a:ext cx="2804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Jeg har 15 hp. Maks!</a:t>
            </a:r>
            <a:endParaRPr lang="sv-SE" sz="2400" dirty="0"/>
          </a:p>
        </p:txBody>
      </p:sp>
      <p:grpSp>
        <p:nvGrpSpPr>
          <p:cNvPr id="40" name="Grupp 39"/>
          <p:cNvGrpSpPr/>
          <p:nvPr/>
        </p:nvGrpSpPr>
        <p:grpSpPr>
          <a:xfrm>
            <a:off x="3411762" y="4885455"/>
            <a:ext cx="1054360" cy="582385"/>
            <a:chOff x="7691532" y="731021"/>
            <a:chExt cx="1054360" cy="582385"/>
          </a:xfrm>
        </p:grpSpPr>
        <p:sp>
          <p:nvSpPr>
            <p:cNvPr id="41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3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5002007" y="4130217"/>
            <a:ext cx="1048321" cy="561310"/>
          </a:xfrm>
          <a:prstGeom prst="round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1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71917" y="759956"/>
            <a:ext cx="96121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Svarhåndens melding 1NT etter åpning 1 i farge viser 6-11 hp og fornekter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3+trumfstøtte i major eller 5+trumfstøtte i minor samt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ingen 4+korts meldbar farge på </a:t>
            </a:r>
            <a:r>
              <a:rPr lang="sv-SE" sz="2400" dirty="0" smtClean="0"/>
              <a:t>1-</a:t>
            </a:r>
            <a:r>
              <a:rPr lang="sv-SE" sz="2400" dirty="0" smtClean="0"/>
              <a:t>trinnet</a:t>
            </a:r>
            <a:r>
              <a:rPr lang="sv-SE" sz="2400" dirty="0" smtClean="0"/>
              <a:t>.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64782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4" grpId="0" animBg="1"/>
      <p:bldP spid="35" grpId="0"/>
      <p:bldP spid="36" grpId="0"/>
      <p:bldP spid="37" grpId="0"/>
      <p:bldP spid="38" grpId="0"/>
      <p:bldP spid="39" grpId="0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1" y="242542"/>
            <a:ext cx="9283960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Åpningshånd med to langfarger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2624442"/>
            <a:ext cx="1540942" cy="1570303"/>
            <a:chOff x="1208584" y="1916832"/>
            <a:chExt cx="1540605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6930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AK654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AKQT6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6495567" y="2624442"/>
            <a:ext cx="1412702" cy="1570303"/>
            <a:chOff x="1208584" y="1916832"/>
            <a:chExt cx="1412393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4108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KJ852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964707" y="2095297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292934" y="2095297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313334" y="5669005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61722" y="4306072"/>
            <a:ext cx="2605259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5+</a:t>
            </a:r>
            <a:r>
              <a:rPr lang="sv-SE" sz="2400" b="1" dirty="0" smtClean="0"/>
              <a:t> </a:t>
            </a:r>
            <a:r>
              <a:rPr lang="sv-SE" sz="2400" dirty="0" smtClean="0"/>
              <a:t>spar,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741227" y="4323370"/>
            <a:ext cx="38910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Ikke 3+korts trumfstøtte, </a:t>
            </a:r>
            <a:br>
              <a:rPr lang="sv-SE" sz="2400" dirty="0" smtClean="0"/>
            </a:br>
            <a:r>
              <a:rPr lang="sv-SE" sz="2400" dirty="0" smtClean="0"/>
              <a:t>6-11 hp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816390" y="5067933"/>
            <a:ext cx="245059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4+ ruter, 18+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741227" y="5093871"/>
            <a:ext cx="3072394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>
                <a:solidFill>
                  <a:srgbClr val="C00000"/>
                </a:solidFill>
              </a:rPr>
              <a:t>Forslag til </a:t>
            </a:r>
            <a:r>
              <a:rPr lang="sv-SE" sz="2400" b="1" dirty="0" smtClean="0">
                <a:solidFill>
                  <a:srgbClr val="C00000"/>
                </a:solidFill>
              </a:rPr>
              <a:t>sluttmelding</a:t>
            </a:r>
            <a:endParaRPr lang="sv-SE" sz="2400" b="1" dirty="0">
              <a:solidFill>
                <a:srgbClr val="C00000"/>
              </a:solidFill>
            </a:endParaRPr>
          </a:p>
        </p:txBody>
      </p:sp>
      <p:sp>
        <p:nvSpPr>
          <p:cNvPr id="46" name="Rektangel med rundade hörn 45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4530363" y="5011802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3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800" b="1" dirty="0">
              <a:latin typeface="Arial Black" panose="020B0A04020102020204" pitchFamily="34" charset="0"/>
            </a:endParaRPr>
          </a:p>
        </p:txBody>
      </p:sp>
      <p:grpSp>
        <p:nvGrpSpPr>
          <p:cNvPr id="32" name="Grupp 31"/>
          <p:cNvGrpSpPr/>
          <p:nvPr/>
        </p:nvGrpSpPr>
        <p:grpSpPr>
          <a:xfrm>
            <a:off x="3278785" y="4230004"/>
            <a:ext cx="1054360" cy="582385"/>
            <a:chOff x="6151981" y="712359"/>
            <a:chExt cx="1054360" cy="582385"/>
          </a:xfrm>
        </p:grpSpPr>
        <p:sp>
          <p:nvSpPr>
            <p:cNvPr id="3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  <a:endParaRPr lang="sv-SE" sz="3400" b="1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7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0292" y="827419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9" name="Grupp 48"/>
          <p:cNvGrpSpPr/>
          <p:nvPr/>
        </p:nvGrpSpPr>
        <p:grpSpPr>
          <a:xfrm>
            <a:off x="3284334" y="4992102"/>
            <a:ext cx="1054360" cy="582385"/>
            <a:chOff x="3144415" y="3732372"/>
            <a:chExt cx="1054360" cy="582385"/>
          </a:xfrm>
        </p:grpSpPr>
        <p:sp>
          <p:nvSpPr>
            <p:cNvPr id="5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144415" y="3732372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51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714266" y="3853679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9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4577801" y="4232758"/>
            <a:ext cx="1048321" cy="561310"/>
          </a:xfrm>
          <a:prstGeom prst="round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1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71917" y="759956"/>
            <a:ext cx="88399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Etter 1-over-1 eller 1NT-over-1 viser åpningshånden sin andre farge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på nærmeste nivå  med 12-17 hp samt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med hopp til tretrinnet med 18+ hp. </a:t>
            </a:r>
            <a:r>
              <a:rPr lang="sv-SE" sz="2400" dirty="0" smtClean="0">
                <a:solidFill>
                  <a:schemeClr val="accent6">
                    <a:lumMod val="75000"/>
                  </a:schemeClr>
                </a:solidFill>
              </a:rPr>
              <a:t>Meldingen </a:t>
            </a:r>
            <a:r>
              <a:rPr lang="sv-SE" sz="2400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sv-SE" sz="2400" dirty="0" smtClean="0">
                <a:solidFill>
                  <a:schemeClr val="accent6">
                    <a:lumMod val="75000"/>
                  </a:schemeClr>
                </a:solidFill>
              </a:rPr>
              <a:t>r krav til </a:t>
            </a:r>
            <a:r>
              <a:rPr lang="sv-SE" sz="2400" b="1" dirty="0" smtClean="0">
                <a:solidFill>
                  <a:schemeClr val="accent6">
                    <a:lumMod val="75000"/>
                  </a:schemeClr>
                </a:solidFill>
              </a:rPr>
              <a:t>utgang</a:t>
            </a:r>
            <a:r>
              <a:rPr lang="sv-SE" sz="2400" dirty="0" smtClean="0"/>
              <a:t>.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04914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4" grpId="0" animBg="1"/>
      <p:bldP spid="35" grpId="0"/>
      <p:bldP spid="36" grpId="0"/>
      <p:bldP spid="37" grpId="0"/>
      <p:bldP spid="38" grpId="0"/>
      <p:bldP spid="46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6" y="233212"/>
            <a:ext cx="8873511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Åpningshånd med en langfarge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282894" y="2801721"/>
            <a:ext cx="1701243" cy="1570303"/>
            <a:chOff x="1208584" y="1916832"/>
            <a:chExt cx="1700871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2956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AQ6542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54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2801721"/>
            <a:ext cx="1395070" cy="1570303"/>
            <a:chOff x="1208584" y="1916832"/>
            <a:chExt cx="1394765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2346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7652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964707" y="2272581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2272581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4975793" y="5631683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955112" y="4347897"/>
            <a:ext cx="2504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5+ spar,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090191" y="4350517"/>
            <a:ext cx="3283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Ukjent fordeling, 6-11 hp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17536" y="5066898"/>
            <a:ext cx="2842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6+ spar, 12-14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118472" y="4877144"/>
            <a:ext cx="272387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2-spar, 10-11 hp</a:t>
            </a:r>
            <a:r>
              <a:rPr lang="sv-SE" sz="2400" b="1" dirty="0">
                <a:solidFill>
                  <a:srgbClr val="FF9933"/>
                </a:solidFill>
              </a:rPr>
              <a:t> </a:t>
            </a:r>
            <a:endParaRPr lang="sv-SE" sz="2400" b="1" dirty="0" smtClean="0">
              <a:solidFill>
                <a:srgbClr val="FF9933"/>
              </a:solidFill>
            </a:endParaRPr>
          </a:p>
          <a:p>
            <a:pPr>
              <a:lnSpc>
                <a:spcPts val="2400"/>
              </a:lnSpc>
            </a:pPr>
            <a:r>
              <a:rPr lang="sv-SE" sz="2400" b="1" dirty="0" smtClean="0">
                <a:solidFill>
                  <a:srgbClr val="FF9933"/>
                </a:solidFill>
              </a:rPr>
              <a:t>Invitt</a:t>
            </a:r>
            <a:r>
              <a:rPr lang="sv-SE" sz="2400" dirty="0" smtClean="0">
                <a:solidFill>
                  <a:srgbClr val="FF9933"/>
                </a:solidFill>
              </a:rPr>
              <a:t> til utgang</a:t>
            </a:r>
            <a:endParaRPr lang="sv-SE" sz="2400" dirty="0">
              <a:solidFill>
                <a:srgbClr val="FF9933"/>
              </a:solidFill>
            </a:endParaRPr>
          </a:p>
        </p:txBody>
      </p:sp>
      <p:grpSp>
        <p:nvGrpSpPr>
          <p:cNvPr id="51" name="Grupp 50"/>
          <p:cNvGrpSpPr/>
          <p:nvPr/>
        </p:nvGrpSpPr>
        <p:grpSpPr>
          <a:xfrm>
            <a:off x="3537326" y="4239331"/>
            <a:ext cx="1054360" cy="582385"/>
            <a:chOff x="6151981" y="712359"/>
            <a:chExt cx="1054360" cy="582385"/>
          </a:xfrm>
        </p:grpSpPr>
        <p:sp>
          <p:nvSpPr>
            <p:cNvPr id="5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53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0292" y="827419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2" name="Grupp 41"/>
          <p:cNvGrpSpPr/>
          <p:nvPr/>
        </p:nvGrpSpPr>
        <p:grpSpPr>
          <a:xfrm>
            <a:off x="4947275" y="4942047"/>
            <a:ext cx="1054360" cy="582385"/>
            <a:chOff x="6183083" y="1685852"/>
            <a:chExt cx="1054360" cy="582385"/>
          </a:xfrm>
        </p:grpSpPr>
        <p:sp>
          <p:nvSpPr>
            <p:cNvPr id="4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83083" y="1685852"/>
              <a:ext cx="1054360" cy="582385"/>
            </a:xfrm>
            <a:prstGeom prst="roundRect">
              <a:avLst/>
            </a:prstGeom>
            <a:ln w="5715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4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1394" y="1800912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8" name="Grupp 47"/>
          <p:cNvGrpSpPr/>
          <p:nvPr/>
        </p:nvGrpSpPr>
        <p:grpSpPr>
          <a:xfrm>
            <a:off x="3543548" y="5645146"/>
            <a:ext cx="1054360" cy="582385"/>
            <a:chOff x="6167534" y="2752654"/>
            <a:chExt cx="1054360" cy="582385"/>
          </a:xfrm>
        </p:grpSpPr>
        <p:sp>
          <p:nvSpPr>
            <p:cNvPr id="4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67534" y="2752654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5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5845" y="2867714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4" name="textruta 6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498765" y="5749058"/>
            <a:ext cx="2960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Jeg har 14 hp. Maks!</a:t>
            </a:r>
            <a:endParaRPr lang="sv-SE" sz="2400" dirty="0"/>
          </a:p>
        </p:txBody>
      </p:sp>
      <p:grpSp>
        <p:nvGrpSpPr>
          <p:cNvPr id="45" name="Grupp 44"/>
          <p:cNvGrpSpPr/>
          <p:nvPr/>
        </p:nvGrpSpPr>
        <p:grpSpPr>
          <a:xfrm>
            <a:off x="3548761" y="4931912"/>
            <a:ext cx="1054360" cy="582385"/>
            <a:chOff x="6131705" y="749681"/>
            <a:chExt cx="1054360" cy="582385"/>
          </a:xfrm>
        </p:grpSpPr>
        <p:sp>
          <p:nvSpPr>
            <p:cNvPr id="4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31705" y="749681"/>
              <a:ext cx="1054360" cy="582385"/>
            </a:xfrm>
            <a:prstGeom prst="roundRect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7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3639" y="864741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55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4954872" y="4270174"/>
            <a:ext cx="1048321" cy="561310"/>
          </a:xfrm>
          <a:prstGeom prst="round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1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71917" y="759956"/>
            <a:ext cx="96897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Etter 1-over-1 eller 1NT-over-1 melder åpningshånden om igjen sin 6+ farge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på nærmeste nivå med 12-14 hp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med hopp til 3-trinnet med 15-17 hp samt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400" dirty="0" smtClean="0"/>
              <a:t>til 4-trinnet med 18+ hp.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93853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4" grpId="0" animBg="1"/>
      <p:bldP spid="35" grpId="0"/>
      <p:bldP spid="36" grpId="0"/>
      <p:bldP spid="37" grpId="0"/>
      <p:bldP spid="38" grpId="0"/>
      <p:bldP spid="64" grpId="0"/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3" y="280286"/>
            <a:ext cx="8543925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av leksjon 5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7" name="textruta 36"/>
          <p:cNvSpPr txBox="1"/>
          <p:nvPr/>
        </p:nvSpPr>
        <p:spPr>
          <a:xfrm>
            <a:off x="762717" y="1286190"/>
            <a:ext cx="4699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Svarhåndens første melding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38942" y="1815432"/>
            <a:ext cx="92147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614488" algn="l"/>
                <a:tab pos="6102350" algn="l"/>
              </a:tabLst>
            </a:pPr>
            <a:r>
              <a:rPr lang="sv-SE" sz="2400" b="1" dirty="0" smtClean="0"/>
              <a:t>1-over-1</a:t>
            </a:r>
            <a:r>
              <a:rPr lang="sv-SE" sz="2400" dirty="0" smtClean="0"/>
              <a:t>	6+ hp, 4+korts farge</a:t>
            </a:r>
            <a:r>
              <a:rPr lang="sv-SE" sz="2400" dirty="0">
                <a:solidFill>
                  <a:srgbClr val="03A600"/>
                </a:solidFill>
              </a:rPr>
              <a:t>	</a:t>
            </a:r>
            <a:r>
              <a:rPr lang="sv-SE" sz="2400" dirty="0" smtClean="0">
                <a:solidFill>
                  <a:srgbClr val="03A600"/>
                </a:solidFill>
              </a:rPr>
              <a:t>Krav for en </a:t>
            </a:r>
            <a:r>
              <a:rPr lang="sv-SE" sz="2400" b="1" dirty="0" smtClean="0">
                <a:solidFill>
                  <a:srgbClr val="03A600"/>
                </a:solidFill>
              </a:rPr>
              <a:t>runde</a:t>
            </a:r>
          </a:p>
          <a:p>
            <a:pPr>
              <a:tabLst>
                <a:tab pos="1614488" algn="l"/>
                <a:tab pos="6102350" algn="l"/>
              </a:tabLst>
            </a:pPr>
            <a:r>
              <a:rPr lang="sv-SE" sz="2400" b="1" dirty="0" smtClean="0"/>
              <a:t>1NT-over-1</a:t>
            </a:r>
            <a:r>
              <a:rPr lang="sv-SE" sz="2400" dirty="0" smtClean="0"/>
              <a:t> 	6-11 hp, ikke 3+ trumfstøtte,</a:t>
            </a:r>
            <a:br>
              <a:rPr lang="sv-SE" sz="2400" dirty="0" smtClean="0"/>
            </a:br>
            <a:r>
              <a:rPr lang="sv-SE" sz="2400" dirty="0" smtClean="0"/>
              <a:t>	ingen meldbar farge </a:t>
            </a:r>
            <a:r>
              <a:rPr lang="sv-SE" sz="2400" smtClean="0"/>
              <a:t>på </a:t>
            </a:r>
            <a:r>
              <a:rPr lang="sv-SE" sz="2400" smtClean="0"/>
              <a:t>1-</a:t>
            </a:r>
            <a:r>
              <a:rPr lang="sv-SE" sz="2400" smtClean="0"/>
              <a:t>trinnet</a:t>
            </a:r>
            <a:r>
              <a:rPr lang="sv-SE" sz="2400" dirty="0" smtClean="0"/>
              <a:t>	</a:t>
            </a:r>
            <a:r>
              <a:rPr lang="sv-SE" sz="2400" dirty="0" smtClean="0">
                <a:solidFill>
                  <a:srgbClr val="C00000"/>
                </a:solidFill>
              </a:rPr>
              <a:t>Meldingen </a:t>
            </a:r>
            <a:r>
              <a:rPr lang="sv-SE" sz="2400" dirty="0">
                <a:solidFill>
                  <a:srgbClr val="C00000"/>
                </a:solidFill>
              </a:rPr>
              <a:t>e</a:t>
            </a:r>
            <a:r>
              <a:rPr lang="sv-SE" sz="2400" dirty="0" smtClean="0">
                <a:solidFill>
                  <a:srgbClr val="C00000"/>
                </a:solidFill>
              </a:rPr>
              <a:t>r </a:t>
            </a:r>
            <a:r>
              <a:rPr lang="sv-SE" sz="2400" b="1" dirty="0" smtClean="0">
                <a:solidFill>
                  <a:srgbClr val="C00000"/>
                </a:solidFill>
              </a:rPr>
              <a:t>ikke krav</a:t>
            </a:r>
          </a:p>
          <a:p>
            <a:pPr>
              <a:tabLst>
                <a:tab pos="1614488" algn="l"/>
                <a:tab pos="6102350" algn="l"/>
              </a:tabLst>
            </a:pPr>
            <a:r>
              <a:rPr lang="sv-SE" sz="2400" b="1" dirty="0" smtClean="0"/>
              <a:t>2-over-1</a:t>
            </a:r>
            <a:r>
              <a:rPr lang="sv-SE" sz="2400" dirty="0" smtClean="0"/>
              <a:t>	12+hp, 4+korts farge</a:t>
            </a:r>
            <a:r>
              <a:rPr lang="sv-SE" sz="2400" dirty="0" smtClean="0">
                <a:solidFill>
                  <a:srgbClr val="03A600"/>
                </a:solidFill>
              </a:rPr>
              <a:t>	Krav til </a:t>
            </a:r>
            <a:r>
              <a:rPr lang="sv-SE" sz="2400" b="1" dirty="0" smtClean="0">
                <a:solidFill>
                  <a:srgbClr val="03A600"/>
                </a:solidFill>
              </a:rPr>
              <a:t>utgang</a:t>
            </a:r>
          </a:p>
        </p:txBody>
      </p:sp>
      <p:sp>
        <p:nvSpPr>
          <p:cNvPr id="43" name="textruta 42"/>
          <p:cNvSpPr txBox="1"/>
          <p:nvPr/>
        </p:nvSpPr>
        <p:spPr>
          <a:xfrm>
            <a:off x="855462" y="2044301"/>
            <a:ext cx="18473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725009" y="3476812"/>
            <a:ext cx="8969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Åpningshåndens andre melding etter 1-over-1 </a:t>
            </a:r>
            <a:r>
              <a:rPr lang="sv-SE" sz="2800" dirty="0" smtClean="0">
                <a:solidFill>
                  <a:schemeClr val="accent1">
                    <a:lumMod val="75000"/>
                  </a:schemeClr>
                </a:solidFill>
              </a:rPr>
              <a:t>(1NT-over-1)</a:t>
            </a:r>
            <a:endParaRPr lang="sv-S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29611" y="3920066"/>
            <a:ext cx="850938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957513" algn="l"/>
                <a:tab pos="4665663" algn="l"/>
                <a:tab pos="6102350" algn="l"/>
                <a:tab pos="7529513" algn="l"/>
              </a:tabLst>
            </a:pPr>
            <a:r>
              <a:rPr lang="sv-SE" sz="2400" dirty="0" smtClean="0"/>
              <a:t>Åpningshånden viser sin </a:t>
            </a:r>
            <a:r>
              <a:rPr lang="sv-SE" sz="2400" b="1" dirty="0" smtClean="0"/>
              <a:t>håndtype</a:t>
            </a:r>
            <a:r>
              <a:rPr lang="sv-SE" sz="2400" dirty="0" smtClean="0"/>
              <a:t> etter følgende prioritering:</a:t>
            </a:r>
          </a:p>
          <a:p>
            <a:pPr>
              <a:tabLst>
                <a:tab pos="2957513" algn="l"/>
                <a:tab pos="4665663" algn="l"/>
                <a:tab pos="6102350" algn="l"/>
                <a:tab pos="7529513" algn="l"/>
              </a:tabLst>
            </a:pPr>
            <a:r>
              <a:rPr lang="sv-SE" sz="2400" dirty="0" smtClean="0"/>
              <a:t>		</a:t>
            </a:r>
            <a:r>
              <a:rPr lang="sv-SE" sz="2000" b="1" dirty="0" smtClean="0"/>
              <a:t>12-14 hp	15-17 hp 	18+ hp</a:t>
            </a:r>
          </a:p>
          <a:p>
            <a:pPr marL="457200" indent="-457200">
              <a:buFont typeface="+mj-lt"/>
              <a:buAutoNum type="arabicPeriod"/>
              <a:tabLst>
                <a:tab pos="1343025" algn="l"/>
                <a:tab pos="2957513" algn="l"/>
                <a:tab pos="4841875" algn="l"/>
                <a:tab pos="6280150" algn="l"/>
                <a:tab pos="7716838" algn="l"/>
              </a:tabLst>
            </a:pPr>
            <a:r>
              <a:rPr lang="sv-SE" sz="2400" b="1" dirty="0" smtClean="0"/>
              <a:t>Trumfstøtte</a:t>
            </a:r>
            <a:r>
              <a:rPr lang="sv-SE" sz="2400" dirty="0" smtClean="0"/>
              <a:t>	1Hj - 1Sp; 	2Sp	3Sp	4Sp</a:t>
            </a:r>
          </a:p>
          <a:p>
            <a:pPr marL="457200" indent="-457200">
              <a:buFont typeface="+mj-lt"/>
              <a:buAutoNum type="arabicPeriod"/>
              <a:tabLst>
                <a:tab pos="1343025" algn="l"/>
                <a:tab pos="2957513" algn="l"/>
                <a:tab pos="4841875" algn="l"/>
                <a:tab pos="6280150" algn="l"/>
                <a:tab pos="7716838" algn="l"/>
              </a:tabLst>
            </a:pPr>
            <a:r>
              <a:rPr lang="sv-SE" sz="2400" b="1" dirty="0" smtClean="0"/>
              <a:t>Tofargehånd</a:t>
            </a:r>
            <a:r>
              <a:rPr lang="sv-SE" sz="2400" dirty="0" smtClean="0"/>
              <a:t>	1Hj - 1Sp; 	2Kl	2Kl	3Kl</a:t>
            </a:r>
          </a:p>
          <a:p>
            <a:pPr marL="457200" indent="-457200">
              <a:buFont typeface="+mj-lt"/>
              <a:buAutoNum type="arabicPeriod"/>
              <a:tabLst>
                <a:tab pos="1343025" algn="l"/>
                <a:tab pos="2957513" algn="l"/>
                <a:tab pos="4841875" algn="l"/>
                <a:tab pos="6280150" algn="l"/>
                <a:tab pos="7716838" algn="l"/>
              </a:tabLst>
            </a:pPr>
            <a:r>
              <a:rPr lang="sv-SE" sz="2400" b="1" dirty="0" smtClean="0"/>
              <a:t>Enfargehånd</a:t>
            </a:r>
            <a:r>
              <a:rPr lang="sv-SE" sz="2400" dirty="0" smtClean="0"/>
              <a:t>	1Hj - 1Sp; 	2Hj	3Hj	4Hj</a:t>
            </a:r>
          </a:p>
          <a:p>
            <a:pPr marL="457200" indent="-457200">
              <a:buFont typeface="+mj-lt"/>
              <a:buAutoNum type="arabicPeriod"/>
              <a:tabLst>
                <a:tab pos="1343025" algn="l"/>
                <a:tab pos="2957513" algn="l"/>
                <a:tab pos="4841875" algn="l"/>
                <a:tab pos="6280150" algn="l"/>
                <a:tab pos="7716838" algn="l"/>
              </a:tabLst>
            </a:pPr>
            <a:r>
              <a:rPr lang="sv-SE" sz="2400" b="1" dirty="0" smtClean="0"/>
              <a:t>Balansert hånd</a:t>
            </a:r>
            <a:r>
              <a:rPr lang="sv-SE" sz="2400" dirty="0" smtClean="0"/>
              <a:t>	1Hj - 1Sp; 	1NT		2NT</a:t>
            </a:r>
          </a:p>
        </p:txBody>
      </p: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8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4140</TotalTime>
  <Words>392</Words>
  <Application>Microsoft Office PowerPoint</Application>
  <PresentationFormat>A4 (210 x 297 mm)</PresentationFormat>
  <Paragraphs>153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9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8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Tahoma</vt:lpstr>
      <vt:lpstr>Wingdings</vt:lpstr>
      <vt:lpstr>Office-tema</vt:lpstr>
      <vt:lpstr>PowerPoint-presentasjon</vt:lpstr>
      <vt:lpstr>Svarhånden: 2-over-1</vt:lpstr>
      <vt:lpstr>Svarhåndens 2-over-1 melding</vt:lpstr>
      <vt:lpstr>Et eksempel på 2-over-1</vt:lpstr>
      <vt:lpstr>Svarhånden: 1NT-over-1</vt:lpstr>
      <vt:lpstr>Åpningshånd med to langfarger</vt:lpstr>
      <vt:lpstr>Åpningshånd med en langfarge</vt:lpstr>
      <vt:lpstr>Sammenfatning av leksjon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279</cp:revision>
  <cp:lastPrinted>2017-10-11T17:29:46Z</cp:lastPrinted>
  <dcterms:created xsi:type="dcterms:W3CDTF">2017-05-29T10:48:30Z</dcterms:created>
  <dcterms:modified xsi:type="dcterms:W3CDTF">2018-08-17T07:19:44Z</dcterms:modified>
</cp:coreProperties>
</file>