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1" r:id="rId3"/>
    <p:sldId id="288" r:id="rId4"/>
    <p:sldId id="293" r:id="rId5"/>
    <p:sldId id="277" r:id="rId6"/>
    <p:sldId id="294" r:id="rId7"/>
    <p:sldId id="262" r:id="rId8"/>
    <p:sldId id="287" r:id="rId9"/>
  </p:sldIdLst>
  <p:sldSz cx="9906000" cy="6858000" type="A4"/>
  <p:notesSz cx="6888163" cy="100203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009900"/>
    <a:srgbClr val="FF9933"/>
    <a:srgbClr val="03A600"/>
    <a:srgbClr val="FF3505"/>
    <a:srgbClr val="FFFF99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86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36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900935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900935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02076" y="1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252538"/>
            <a:ext cx="48847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8976" y="4822825"/>
            <a:ext cx="5510213" cy="3944938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02076" y="9518650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9: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1: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1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9: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  <p:sldLayoutId id="214748370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618991" y="4262816"/>
            <a:ext cx="4714868" cy="937834"/>
          </a:xfrm>
        </p:spPr>
        <p:txBody>
          <a:bodyPr>
            <a:noAutofit/>
          </a:bodyPr>
          <a:lstStyle/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Grandmeldinger</a:t>
            </a:r>
          </a:p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Stayman &amp; overføring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9</a:t>
            </a:r>
            <a:endParaRPr lang="sv-SE" sz="1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18" y="2079065"/>
            <a:ext cx="4484396" cy="4199753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81" y="289239"/>
            <a:ext cx="8959312" cy="988752"/>
          </a:xfrm>
        </p:spPr>
        <p:txBody>
          <a:bodyPr>
            <a:no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Svarhåndens melding med </a:t>
            </a:r>
            <a:b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6+ major etter åpning 1NT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1CE86984-10C1-4999-883E-9B25735821F8}"/>
              </a:ext>
            </a:extLst>
          </p:cNvPr>
          <p:cNvSpPr txBox="1"/>
          <p:nvPr/>
        </p:nvSpPr>
        <p:spPr>
          <a:xfrm>
            <a:off x="493950" y="1842340"/>
            <a:ext cx="6946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Det er fordeler med at din makker blir spillefører i 4Hj.</a:t>
            </a:r>
            <a:endParaRPr lang="sv-SE" sz="2400" dirty="0"/>
          </a:p>
        </p:txBody>
      </p:sp>
      <p:grpSp>
        <p:nvGrpSpPr>
          <p:cNvPr id="8" name="Grupp 7"/>
          <p:cNvGrpSpPr/>
          <p:nvPr/>
        </p:nvGrpSpPr>
        <p:grpSpPr>
          <a:xfrm>
            <a:off x="493950" y="2397506"/>
            <a:ext cx="2238369" cy="461665"/>
            <a:chOff x="551697" y="2838172"/>
            <a:chExt cx="2238369" cy="461665"/>
          </a:xfrm>
        </p:grpSpPr>
        <p:sp>
          <p:nvSpPr>
            <p:cNvPr id="48" name="textruta 47">
              <a:extLst>
                <a:ext uri="{FF2B5EF4-FFF2-40B4-BE49-F238E27FC236}">
                  <a16:creationId xmlns:a16="http://schemas.microsoft.com/office/drawing/2014/main" id="{47BB7884-352F-4A37-9CF6-EFAABA429673}"/>
                </a:ext>
              </a:extLst>
            </p:cNvPr>
            <p:cNvSpPr txBox="1"/>
            <p:nvPr/>
          </p:nvSpPr>
          <p:spPr>
            <a:xfrm>
              <a:off x="551697" y="2838172"/>
              <a:ext cx="14975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Du melder</a:t>
              </a:r>
              <a:endParaRPr lang="sv-SE" sz="2400" dirty="0"/>
            </a:p>
          </p:txBody>
        </p:sp>
        <p:grpSp>
          <p:nvGrpSpPr>
            <p:cNvPr id="16" name="Grupp 15">
              <a:extLst>
                <a:ext uri="{FF2B5EF4-FFF2-40B4-BE49-F238E27FC236}">
                  <a16:creationId xmlns:a16="http://schemas.microsoft.com/office/drawing/2014/main" id="{1C86B474-15D0-4444-8EC7-DB52549680DE}"/>
                </a:ext>
              </a:extLst>
            </p:cNvPr>
            <p:cNvGrpSpPr/>
            <p:nvPr/>
          </p:nvGrpSpPr>
          <p:grpSpPr>
            <a:xfrm>
              <a:off x="2019355" y="2852958"/>
              <a:ext cx="770711" cy="432092"/>
              <a:chOff x="3222169" y="3772463"/>
              <a:chExt cx="770711" cy="432092"/>
            </a:xfrm>
          </p:grpSpPr>
          <p:sp>
            <p:nvSpPr>
              <p:cNvPr id="17" name="Rektangel med rundade hörn 46">
                <a:extLst>
                  <a:ext uri="{FF2B5EF4-FFF2-40B4-BE49-F238E27FC236}">
                    <a16:creationId xmlns:a16="http://schemas.microsoft.com/office/drawing/2014/main" id="{249BE86D-2FF3-4BAF-9ADE-FE71DD72E9D8}"/>
                  </a:ext>
                </a:extLst>
              </p:cNvPr>
              <p:cNvSpPr/>
              <p:nvPr/>
            </p:nvSpPr>
            <p:spPr>
              <a:xfrm>
                <a:off x="3222169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E04D3812-D500-4EC3-AE54-26B9C35E666C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</p:grpSp>
      <p:grpSp>
        <p:nvGrpSpPr>
          <p:cNvPr id="3" name="Grupp 2"/>
          <p:cNvGrpSpPr/>
          <p:nvPr/>
        </p:nvGrpSpPr>
        <p:grpSpPr>
          <a:xfrm>
            <a:off x="493950" y="3573152"/>
            <a:ext cx="3765114" cy="461665"/>
            <a:chOff x="505787" y="4326226"/>
            <a:chExt cx="3765114" cy="461665"/>
          </a:xfrm>
        </p:grpSpPr>
        <p:sp>
          <p:nvSpPr>
            <p:cNvPr id="30" name="textruta 29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505787" y="4326226"/>
              <a:ext cx="2801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Du melder nå utgang</a:t>
              </a:r>
              <a:endParaRPr lang="sv-SE" sz="2400" dirty="0"/>
            </a:p>
          </p:txBody>
        </p:sp>
        <p:grpSp>
          <p:nvGrpSpPr>
            <p:cNvPr id="31" name="Grupp 30"/>
            <p:cNvGrpSpPr/>
            <p:nvPr/>
          </p:nvGrpSpPr>
          <p:grpSpPr>
            <a:xfrm>
              <a:off x="3504233" y="4356727"/>
              <a:ext cx="766668" cy="420445"/>
              <a:chOff x="7843932" y="1967155"/>
              <a:chExt cx="766668" cy="420445"/>
            </a:xfrm>
          </p:grpSpPr>
          <p:sp>
            <p:nvSpPr>
              <p:cNvPr id="32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843932" y="1967155"/>
                <a:ext cx="766668" cy="420445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33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2072091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37" name="textruta 36">
            <a:extLst>
              <a:ext uri="{FF2B5EF4-FFF2-40B4-BE49-F238E27FC236}">
                <a16:creationId xmlns:a16="http://schemas.microsoft.com/office/drawing/2014/main" id="{1CE86984-10C1-4999-883E-9B25735821F8}"/>
              </a:ext>
            </a:extLst>
          </p:cNvPr>
          <p:cNvSpPr txBox="1"/>
          <p:nvPr/>
        </p:nvSpPr>
        <p:spPr>
          <a:xfrm>
            <a:off x="516144" y="4281670"/>
            <a:ext cx="3766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>
                <a:solidFill>
                  <a:srgbClr val="0070C0"/>
                </a:solidFill>
              </a:rPr>
              <a:t>Overføring etter åpning 1NT</a:t>
            </a:r>
            <a:endParaRPr lang="sv-SE" sz="2400" b="1" dirty="0">
              <a:solidFill>
                <a:srgbClr val="0070C0"/>
              </a:solidFill>
            </a:endParaRPr>
          </a:p>
        </p:txBody>
      </p:sp>
      <p:grpSp>
        <p:nvGrpSpPr>
          <p:cNvPr id="9" name="Grupp 8"/>
          <p:cNvGrpSpPr/>
          <p:nvPr/>
        </p:nvGrpSpPr>
        <p:grpSpPr>
          <a:xfrm>
            <a:off x="493950" y="1366904"/>
            <a:ext cx="4097364" cy="484572"/>
            <a:chOff x="520422" y="1363564"/>
            <a:chExt cx="4097364" cy="484572"/>
          </a:xfrm>
        </p:grpSpPr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520422" y="1386471"/>
              <a:ext cx="30296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Din makker åpner med</a:t>
              </a:r>
              <a:endParaRPr lang="sv-SE" sz="2400" dirty="0"/>
            </a:p>
          </p:txBody>
        </p:sp>
        <p:sp>
          <p:nvSpPr>
            <p:cNvPr id="42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3697156" y="1363564"/>
              <a:ext cx="920630" cy="476723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1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7" name="Grupp 6"/>
          <p:cNvGrpSpPr/>
          <p:nvPr/>
        </p:nvGrpSpPr>
        <p:grpSpPr>
          <a:xfrm>
            <a:off x="508745" y="4673767"/>
            <a:ext cx="4525183" cy="400110"/>
            <a:chOff x="508745" y="4702047"/>
            <a:chExt cx="4525183" cy="400110"/>
          </a:xfrm>
        </p:grpSpPr>
        <p:sp>
          <p:nvSpPr>
            <p:cNvPr id="49" name="textruta 48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508745" y="4702047"/>
              <a:ext cx="1489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000" b="1" dirty="0" smtClean="0"/>
                <a:t>SHs melding</a:t>
              </a:r>
              <a:endParaRPr lang="sv-SE" sz="2000" b="1" dirty="0"/>
            </a:p>
          </p:txBody>
        </p:sp>
        <p:sp>
          <p:nvSpPr>
            <p:cNvPr id="50" name="textruta 49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3493122" y="4702047"/>
              <a:ext cx="15408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000" b="1" dirty="0" smtClean="0"/>
                <a:t>ÖHs melding</a:t>
              </a:r>
              <a:endParaRPr lang="sv-SE" sz="2000" b="1" dirty="0"/>
            </a:p>
          </p:txBody>
        </p:sp>
      </p:grpSp>
      <p:cxnSp>
        <p:nvCxnSpPr>
          <p:cNvPr id="14" name="Rak 13"/>
          <p:cNvCxnSpPr/>
          <p:nvPr/>
        </p:nvCxnSpPr>
        <p:spPr>
          <a:xfrm>
            <a:off x="585926" y="5069150"/>
            <a:ext cx="3852908" cy="887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50"/>
          <p:cNvCxnSpPr/>
          <p:nvPr/>
        </p:nvCxnSpPr>
        <p:spPr>
          <a:xfrm>
            <a:off x="585926" y="6196448"/>
            <a:ext cx="3852908" cy="887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ruta 51">
            <a:extLst>
              <a:ext uri="{FF2B5EF4-FFF2-40B4-BE49-F238E27FC236}">
                <a16:creationId xmlns:a16="http://schemas.microsoft.com/office/drawing/2014/main" id="{1CE86984-10C1-4999-883E-9B25735821F8}"/>
              </a:ext>
            </a:extLst>
          </p:cNvPr>
          <p:cNvSpPr txBox="1"/>
          <p:nvPr/>
        </p:nvSpPr>
        <p:spPr>
          <a:xfrm>
            <a:off x="4770294" y="1429865"/>
            <a:ext cx="132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Du har …</a:t>
            </a:r>
            <a:endParaRPr lang="sv-SE" sz="2400" dirty="0"/>
          </a:p>
        </p:txBody>
      </p:sp>
      <p:grpSp>
        <p:nvGrpSpPr>
          <p:cNvPr id="11" name="Grupp 10"/>
          <p:cNvGrpSpPr/>
          <p:nvPr/>
        </p:nvGrpSpPr>
        <p:grpSpPr>
          <a:xfrm>
            <a:off x="493950" y="2952672"/>
            <a:ext cx="3984340" cy="461665"/>
            <a:chOff x="493950" y="2952672"/>
            <a:chExt cx="3984340" cy="461665"/>
          </a:xfrm>
        </p:grpSpPr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493950" y="2952672"/>
              <a:ext cx="32524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Din makker melder alltid</a:t>
              </a:r>
              <a:endParaRPr lang="sv-SE" sz="2400" dirty="0"/>
            </a:p>
          </p:txBody>
        </p:sp>
        <p:grpSp>
          <p:nvGrpSpPr>
            <p:cNvPr id="4" name="Grupp 3"/>
            <p:cNvGrpSpPr/>
            <p:nvPr/>
          </p:nvGrpSpPr>
          <p:grpSpPr>
            <a:xfrm>
              <a:off x="3711622" y="2982683"/>
              <a:ext cx="766668" cy="420445"/>
              <a:chOff x="3711622" y="2982683"/>
              <a:chExt cx="766668" cy="420445"/>
            </a:xfrm>
          </p:grpSpPr>
          <p:sp>
            <p:nvSpPr>
              <p:cNvPr id="5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711622" y="2982683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55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4073939" y="3087619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13" name="Grupp 12"/>
          <p:cNvGrpSpPr/>
          <p:nvPr/>
        </p:nvGrpSpPr>
        <p:grpSpPr>
          <a:xfrm>
            <a:off x="596389" y="5149174"/>
            <a:ext cx="3779927" cy="432092"/>
            <a:chOff x="596389" y="5149174"/>
            <a:chExt cx="3779927" cy="432092"/>
          </a:xfrm>
        </p:grpSpPr>
        <p:grpSp>
          <p:nvGrpSpPr>
            <p:cNvPr id="24" name="Grupp 23"/>
            <p:cNvGrpSpPr/>
            <p:nvPr/>
          </p:nvGrpSpPr>
          <p:grpSpPr>
            <a:xfrm>
              <a:off x="596389" y="5149174"/>
              <a:ext cx="770711" cy="432092"/>
              <a:chOff x="3222169" y="3772463"/>
              <a:chExt cx="770711" cy="432092"/>
            </a:xfrm>
          </p:grpSpPr>
          <p:sp>
            <p:nvSpPr>
              <p:cNvPr id="2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222169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4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  <p:sp>
          <p:nvSpPr>
            <p:cNvPr id="39" name="textruta 38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1427585" y="5165165"/>
              <a:ext cx="19007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000" dirty="0" smtClean="0"/>
                <a:t>5+ hjerter, 0+ hp</a:t>
              </a:r>
              <a:endParaRPr lang="sv-SE" sz="2000" dirty="0"/>
            </a:p>
          </p:txBody>
        </p:sp>
        <p:grpSp>
          <p:nvGrpSpPr>
            <p:cNvPr id="56" name="Grupp 55"/>
            <p:cNvGrpSpPr/>
            <p:nvPr/>
          </p:nvGrpSpPr>
          <p:grpSpPr>
            <a:xfrm>
              <a:off x="3609648" y="5154998"/>
              <a:ext cx="766668" cy="420445"/>
              <a:chOff x="7644032" y="739488"/>
              <a:chExt cx="766668" cy="420445"/>
            </a:xfrm>
          </p:grpSpPr>
          <p:sp>
            <p:nvSpPr>
              <p:cNvPr id="57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440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58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53849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19" name="Grupp 18"/>
          <p:cNvGrpSpPr/>
          <p:nvPr/>
        </p:nvGrpSpPr>
        <p:grpSpPr>
          <a:xfrm>
            <a:off x="598410" y="5682522"/>
            <a:ext cx="3781125" cy="423021"/>
            <a:chOff x="598410" y="5682522"/>
            <a:chExt cx="3781125" cy="423021"/>
          </a:xfrm>
        </p:grpSpPr>
        <p:grpSp>
          <p:nvGrpSpPr>
            <p:cNvPr id="35" name="Grupp 34"/>
            <p:cNvGrpSpPr/>
            <p:nvPr/>
          </p:nvGrpSpPr>
          <p:grpSpPr>
            <a:xfrm>
              <a:off x="598410" y="5683810"/>
              <a:ext cx="766668" cy="420445"/>
              <a:chOff x="7843932" y="3821362"/>
              <a:chExt cx="766668" cy="420445"/>
            </a:xfrm>
          </p:grpSpPr>
          <p:sp>
            <p:nvSpPr>
              <p:cNvPr id="3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843932" y="3821362"/>
                <a:ext cx="766668" cy="420445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38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3926298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0" name="textruta 39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1420187" y="5693977"/>
              <a:ext cx="16341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000" dirty="0" smtClean="0"/>
                <a:t>5+ spar, 0+ hp</a:t>
              </a:r>
              <a:endParaRPr lang="sv-SE" sz="2000" dirty="0"/>
            </a:p>
          </p:txBody>
        </p:sp>
        <p:grpSp>
          <p:nvGrpSpPr>
            <p:cNvPr id="59" name="Grupp 58"/>
            <p:cNvGrpSpPr/>
            <p:nvPr/>
          </p:nvGrpSpPr>
          <p:grpSpPr>
            <a:xfrm>
              <a:off x="3597316" y="5682522"/>
              <a:ext cx="782219" cy="423021"/>
              <a:chOff x="6151981" y="712359"/>
              <a:chExt cx="782219" cy="423021"/>
            </a:xfrm>
          </p:grpSpPr>
          <p:sp>
            <p:nvSpPr>
              <p:cNvPr id="60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61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7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73" y="243358"/>
            <a:ext cx="9507895" cy="640275"/>
          </a:xfrm>
        </p:spPr>
        <p:txBody>
          <a:bodyPr>
            <a:no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</a:rPr>
              <a:t>Melding med overføring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1451218"/>
            <a:ext cx="1306905" cy="1570303"/>
            <a:chOff x="1208584" y="1916832"/>
            <a:chExt cx="130661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3531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KQJ8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A83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J93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1451218"/>
            <a:ext cx="1422320" cy="1570303"/>
            <a:chOff x="1208584" y="1916832"/>
            <a:chExt cx="142200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5070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T75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8532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203243" y="978462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978462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506569" y="3093190"/>
            <a:ext cx="49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b="1" dirty="0" smtClean="0"/>
              <a:t>2Ru</a:t>
            </a:r>
            <a:r>
              <a:rPr lang="sv-SE" sz="2400" dirty="0" smtClean="0"/>
              <a:t>: Ber </a:t>
            </a:r>
            <a:r>
              <a:rPr lang="sv-SE" sz="2400" dirty="0"/>
              <a:t>Å</a:t>
            </a:r>
            <a:r>
              <a:rPr lang="sv-SE" sz="2400" dirty="0" smtClean="0"/>
              <a:t>H melde 2Hj </a:t>
            </a:r>
            <a:r>
              <a:rPr lang="sv-SE" dirty="0" smtClean="0"/>
              <a:t>(</a:t>
            </a:r>
            <a:r>
              <a:rPr lang="sv-SE" b="1" dirty="0" smtClean="0"/>
              <a:t>overføring til 2Hj</a:t>
            </a:r>
            <a:r>
              <a:rPr lang="sv-SE" dirty="0" smtClean="0"/>
              <a:t>)</a:t>
            </a:r>
            <a:r>
              <a:rPr lang="sv-SE" sz="2800" dirty="0" smtClean="0"/>
              <a:t> </a:t>
            </a:r>
            <a:endParaRPr lang="sv-SE" sz="2400" dirty="0"/>
          </a:p>
        </p:txBody>
      </p:sp>
      <p:grpSp>
        <p:nvGrpSpPr>
          <p:cNvPr id="45" name="Grupp 10">
            <a:extLst>
              <a:ext uri="{FF2B5EF4-FFF2-40B4-BE49-F238E27FC236}">
                <a16:creationId xmlns:a16="http://schemas.microsoft.com/office/drawing/2014/main" id="{58F95404-8459-40F8-8459-509E024F2CCC}"/>
              </a:ext>
            </a:extLst>
          </p:cNvPr>
          <p:cNvGrpSpPr>
            <a:grpSpLocks/>
          </p:cNvGrpSpPr>
          <p:nvPr/>
        </p:nvGrpSpPr>
        <p:grpSpPr bwMode="auto">
          <a:xfrm>
            <a:off x="1479394" y="3700775"/>
            <a:ext cx="1326140" cy="1570303"/>
            <a:chOff x="1208584" y="1916832"/>
            <a:chExt cx="1325850" cy="1570568"/>
          </a:xfrm>
        </p:grpSpPr>
        <p:sp>
          <p:nvSpPr>
            <p:cNvPr id="51" name="Rectangle 34">
              <a:extLst>
                <a:ext uri="{FF2B5EF4-FFF2-40B4-BE49-F238E27FC236}">
                  <a16:creationId xmlns:a16="http://schemas.microsoft.com/office/drawing/2014/main" id="{DBD6253B-E9CC-4CC2-B69C-67D741D25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05454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A52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AKQ3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2" name="Grupp 29">
              <a:extLst>
                <a:ext uri="{FF2B5EF4-FFF2-40B4-BE49-F238E27FC236}">
                  <a16:creationId xmlns:a16="http://schemas.microsoft.com/office/drawing/2014/main" id="{80A2793D-7CD6-4877-89E3-AD6F890D9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6" name="Freeform 20" descr="90 %">
                <a:extLst>
                  <a:ext uri="{FF2B5EF4-FFF2-40B4-BE49-F238E27FC236}">
                    <a16:creationId xmlns:a16="http://schemas.microsoft.com/office/drawing/2014/main" id="{51A5B4BC-F1C9-4FD7-A2DF-95E64EBD0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1">
                <a:extLst>
                  <a:ext uri="{FF2B5EF4-FFF2-40B4-BE49-F238E27FC236}">
                    <a16:creationId xmlns:a16="http://schemas.microsoft.com/office/drawing/2014/main" id="{874AD3E7-562A-490B-A236-594B0882A3FF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2">
                <a:extLst>
                  <a:ext uri="{FF2B5EF4-FFF2-40B4-BE49-F238E27FC236}">
                    <a16:creationId xmlns:a16="http://schemas.microsoft.com/office/drawing/2014/main" id="{32BE16DF-2747-4779-8941-34230B2B7A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9" name="Freeform 23" descr="90 %">
                <a:extLst>
                  <a:ext uri="{FF2B5EF4-FFF2-40B4-BE49-F238E27FC236}">
                    <a16:creationId xmlns:a16="http://schemas.microsoft.com/office/drawing/2014/main" id="{4DDADAAA-70EA-4522-B576-236EE25C2A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>
            <a:extLst>
              <a:ext uri="{FF2B5EF4-FFF2-40B4-BE49-F238E27FC236}">
                <a16:creationId xmlns:a16="http://schemas.microsoft.com/office/drawing/2014/main" id="{C4B37829-2305-4696-9817-006D1A90BFA9}"/>
              </a:ext>
            </a:extLst>
          </p:cNvPr>
          <p:cNvGrpSpPr>
            <a:grpSpLocks/>
          </p:cNvGrpSpPr>
          <p:nvPr/>
        </p:nvGrpSpPr>
        <p:grpSpPr bwMode="auto">
          <a:xfrm>
            <a:off x="7138061" y="3694151"/>
            <a:ext cx="1627504" cy="1570303"/>
            <a:chOff x="1208584" y="1916832"/>
            <a:chExt cx="1627148" cy="1570568"/>
          </a:xfrm>
        </p:grpSpPr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123B48DC-C40C-401B-B644-A80373331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355843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KJT832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>
              <a:extLst>
                <a:ext uri="{FF2B5EF4-FFF2-40B4-BE49-F238E27FC236}">
                  <a16:creationId xmlns:a16="http://schemas.microsoft.com/office/drawing/2014/main" id="{6F08E866-5A15-421F-9C11-C78A9C01FD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>
                <a:extLst>
                  <a:ext uri="{FF2B5EF4-FFF2-40B4-BE49-F238E27FC236}">
                    <a16:creationId xmlns:a16="http://schemas.microsoft.com/office/drawing/2014/main" id="{DF768106-074F-4641-9409-D308E4503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>
                <a:extLst>
                  <a:ext uri="{FF2B5EF4-FFF2-40B4-BE49-F238E27FC236}">
                    <a16:creationId xmlns:a16="http://schemas.microsoft.com/office/drawing/2014/main" id="{43641823-5644-42DA-ABEA-4BB286A106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CBF0D51B-2A4F-4722-A7A8-54EEF47A2A1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0" name="Freeform 23" descr="90 %">
                <a:extLst>
                  <a:ext uri="{FF2B5EF4-FFF2-40B4-BE49-F238E27FC236}">
                    <a16:creationId xmlns:a16="http://schemas.microsoft.com/office/drawing/2014/main" id="{0E141AB5-B7DB-4299-A799-A85D97FE65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5" name="textruta 54">
            <a:extLst>
              <a:ext uri="{FF2B5EF4-FFF2-40B4-BE49-F238E27FC236}">
                <a16:creationId xmlns:a16="http://schemas.microsoft.com/office/drawing/2014/main" id="{A1467D3C-7C78-446E-87B8-F3A4FEB63787}"/>
              </a:ext>
            </a:extLst>
          </p:cNvPr>
          <p:cNvSpPr txBox="1"/>
          <p:nvPr/>
        </p:nvSpPr>
        <p:spPr>
          <a:xfrm>
            <a:off x="2626284" y="5895604"/>
            <a:ext cx="5629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b="1" dirty="0"/>
              <a:t>3</a:t>
            </a:r>
            <a:r>
              <a:rPr lang="sv-SE" sz="2400" b="1" dirty="0" smtClean="0"/>
              <a:t>Hj</a:t>
            </a:r>
            <a:r>
              <a:rPr lang="sv-SE" sz="2400" dirty="0"/>
              <a:t>: </a:t>
            </a:r>
            <a:r>
              <a:rPr lang="sv-SE" sz="2400" dirty="0" smtClean="0"/>
              <a:t>5+spar </a:t>
            </a:r>
            <a:r>
              <a:rPr lang="sv-SE" sz="2400" dirty="0" smtClean="0"/>
              <a:t>og </a:t>
            </a:r>
            <a:r>
              <a:rPr lang="sv-SE" sz="2400" dirty="0" smtClean="0"/>
              <a:t>0+ hp (</a:t>
            </a:r>
            <a:r>
              <a:rPr lang="sv-SE" b="1" dirty="0" smtClean="0"/>
              <a:t>overføring til 3Sp</a:t>
            </a:r>
            <a:r>
              <a:rPr lang="sv-SE" sz="2400" dirty="0" smtClean="0"/>
              <a:t>)</a:t>
            </a:r>
            <a:endParaRPr lang="sv-SE" sz="2400" dirty="0"/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F70FCCC-883B-4A3F-BFD0-0DF52E6D183D}"/>
              </a:ext>
            </a:extLst>
          </p:cNvPr>
          <p:cNvCxnSpPr/>
          <p:nvPr/>
        </p:nvCxnSpPr>
        <p:spPr>
          <a:xfrm>
            <a:off x="448797" y="3538332"/>
            <a:ext cx="900485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upp 64">
            <a:extLst>
              <a:ext uri="{FF2B5EF4-FFF2-40B4-BE49-F238E27FC236}">
                <a16:creationId xmlns:a16="http://schemas.microsoft.com/office/drawing/2014/main" id="{ABF9A6F1-80EE-427F-84B3-154407F9F16D}"/>
              </a:ext>
            </a:extLst>
          </p:cNvPr>
          <p:cNvGrpSpPr/>
          <p:nvPr/>
        </p:nvGrpSpPr>
        <p:grpSpPr>
          <a:xfrm>
            <a:off x="5170236" y="1556037"/>
            <a:ext cx="770711" cy="432092"/>
            <a:chOff x="3222169" y="3772463"/>
            <a:chExt cx="770711" cy="432092"/>
          </a:xfrm>
        </p:grpSpPr>
        <p:sp>
          <p:nvSpPr>
            <p:cNvPr id="66" name="Rektangel med rundade hörn 46">
              <a:extLst>
                <a:ext uri="{FF2B5EF4-FFF2-40B4-BE49-F238E27FC236}">
                  <a16:creationId xmlns:a16="http://schemas.microsoft.com/office/drawing/2014/main" id="{4542A87E-55C9-4364-AE66-2D00C491E4E7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7" name="Freeform 22">
              <a:extLst>
                <a:ext uri="{FF2B5EF4-FFF2-40B4-BE49-F238E27FC236}">
                  <a16:creationId xmlns:a16="http://schemas.microsoft.com/office/drawing/2014/main" id="{469E4601-A0C3-408E-BC5C-91EBA7CF087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sp>
        <p:nvSpPr>
          <p:cNvPr id="74" name="Platshållare för innehåll 2">
            <a:extLst>
              <a:ext uri="{FF2B5EF4-FFF2-40B4-BE49-F238E27FC236}">
                <a16:creationId xmlns:a16="http://schemas.microsoft.com/office/drawing/2014/main" id="{4FBAF8CE-234A-473F-BF9E-87ED982ABC9C}"/>
              </a:ext>
            </a:extLst>
          </p:cNvPr>
          <p:cNvSpPr txBox="1">
            <a:spLocks/>
          </p:cNvSpPr>
          <p:nvPr/>
        </p:nvSpPr>
        <p:spPr>
          <a:xfrm>
            <a:off x="5137094" y="219501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84" name="Grupp 83">
            <a:extLst>
              <a:ext uri="{FF2B5EF4-FFF2-40B4-BE49-F238E27FC236}">
                <a16:creationId xmlns:a16="http://schemas.microsoft.com/office/drawing/2014/main" id="{96E20D24-5A0A-4E3F-8DFF-97B07C7602E9}"/>
              </a:ext>
            </a:extLst>
          </p:cNvPr>
          <p:cNvGrpSpPr/>
          <p:nvPr/>
        </p:nvGrpSpPr>
        <p:grpSpPr>
          <a:xfrm>
            <a:off x="5143972" y="4311694"/>
            <a:ext cx="766668" cy="420445"/>
            <a:chOff x="7843932" y="3821362"/>
            <a:chExt cx="766668" cy="420445"/>
          </a:xfrm>
        </p:grpSpPr>
        <p:sp>
          <p:nvSpPr>
            <p:cNvPr id="85" name="Rektangel med rundade hörn 46">
              <a:extLst>
                <a:ext uri="{FF2B5EF4-FFF2-40B4-BE49-F238E27FC236}">
                  <a16:creationId xmlns:a16="http://schemas.microsoft.com/office/drawing/2014/main" id="{DC60F4C7-F0EF-4343-8BD7-5F7210ED8DE2}"/>
                </a:ext>
              </a:extLst>
            </p:cNvPr>
            <p:cNvSpPr/>
            <p:nvPr/>
          </p:nvSpPr>
          <p:spPr>
            <a:xfrm>
              <a:off x="7843932" y="3821362"/>
              <a:ext cx="766668" cy="420445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86" name="Freeform 21">
              <a:extLst>
                <a:ext uri="{FF2B5EF4-FFF2-40B4-BE49-F238E27FC236}">
                  <a16:creationId xmlns:a16="http://schemas.microsoft.com/office/drawing/2014/main" id="{4990B521-04B0-425D-98BC-17A5401071E7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3926298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7" name="Platshållare för innehåll 2">
            <a:extLst>
              <a:ext uri="{FF2B5EF4-FFF2-40B4-BE49-F238E27FC236}">
                <a16:creationId xmlns:a16="http://schemas.microsoft.com/office/drawing/2014/main" id="{E6DDAC94-61A5-4972-A2A8-4304041FBAB6}"/>
              </a:ext>
            </a:extLst>
          </p:cNvPr>
          <p:cNvSpPr txBox="1">
            <a:spLocks/>
          </p:cNvSpPr>
          <p:nvPr/>
        </p:nvSpPr>
        <p:spPr>
          <a:xfrm>
            <a:off x="3960185" y="537710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91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936853" y="1541119"/>
            <a:ext cx="920630" cy="47672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1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grpSp>
        <p:nvGrpSpPr>
          <p:cNvPr id="95" name="Grupp 94"/>
          <p:cNvGrpSpPr/>
          <p:nvPr/>
        </p:nvGrpSpPr>
        <p:grpSpPr>
          <a:xfrm>
            <a:off x="5141951" y="3745830"/>
            <a:ext cx="770711" cy="432092"/>
            <a:chOff x="3222169" y="3772463"/>
            <a:chExt cx="770711" cy="432092"/>
          </a:xfrm>
        </p:grpSpPr>
        <p:sp>
          <p:nvSpPr>
            <p:cNvPr id="9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98" name="Grupp 97"/>
          <p:cNvGrpSpPr/>
          <p:nvPr/>
        </p:nvGrpSpPr>
        <p:grpSpPr>
          <a:xfrm>
            <a:off x="3994680" y="3740557"/>
            <a:ext cx="772422" cy="423019"/>
            <a:chOff x="4894318" y="3802701"/>
            <a:chExt cx="772422" cy="423019"/>
          </a:xfrm>
        </p:grpSpPr>
        <p:sp>
          <p:nvSpPr>
            <p:cNvPr id="9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00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106" name="Grupp 105"/>
          <p:cNvGrpSpPr/>
          <p:nvPr/>
        </p:nvGrpSpPr>
        <p:grpSpPr>
          <a:xfrm>
            <a:off x="5136197" y="4862259"/>
            <a:ext cx="782219" cy="423021"/>
            <a:chOff x="6304381" y="1940026"/>
            <a:chExt cx="782219" cy="423021"/>
          </a:xfrm>
        </p:grpSpPr>
        <p:sp>
          <p:nvSpPr>
            <p:cNvPr id="107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08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1" name="Grupp 60"/>
          <p:cNvGrpSpPr/>
          <p:nvPr/>
        </p:nvGrpSpPr>
        <p:grpSpPr>
          <a:xfrm>
            <a:off x="3977656" y="2181403"/>
            <a:ext cx="766668" cy="420445"/>
            <a:chOff x="7691532" y="739488"/>
            <a:chExt cx="766668" cy="420445"/>
          </a:xfrm>
        </p:grpSpPr>
        <p:sp>
          <p:nvSpPr>
            <p:cNvPr id="6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4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929897" y="4241670"/>
            <a:ext cx="920630" cy="47672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2NT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grpSp>
        <p:nvGrpSpPr>
          <p:cNvPr id="68" name="Grupp 67"/>
          <p:cNvGrpSpPr/>
          <p:nvPr/>
        </p:nvGrpSpPr>
        <p:grpSpPr>
          <a:xfrm>
            <a:off x="3993247" y="4841300"/>
            <a:ext cx="782219" cy="423021"/>
            <a:chOff x="6151981" y="712359"/>
            <a:chExt cx="782219" cy="423021"/>
          </a:xfrm>
        </p:grpSpPr>
        <p:sp>
          <p:nvSpPr>
            <p:cNvPr id="6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7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82951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500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8" grpId="0"/>
      <p:bldP spid="55" grpId="0"/>
      <p:bldP spid="74" grpId="0" animBg="1"/>
      <p:bldP spid="87" grpId="0" animBg="1"/>
      <p:bldP spid="91" grpId="0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2B8C3422-7A67-410C-9ED4-CA3AEBCF46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662" y="2386940"/>
            <a:ext cx="5995729" cy="386795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93" y="253831"/>
            <a:ext cx="6500448" cy="776249"/>
          </a:xfrm>
        </p:spPr>
        <p:txBody>
          <a:bodyPr/>
          <a:lstStyle/>
          <a:p>
            <a:r>
              <a:rPr lang="sv-SE" sz="4000" b="1" dirty="0" smtClean="0">
                <a:latin typeface="Arial Black" panose="020B0A04020102020204" pitchFamily="34" charset="0"/>
              </a:rPr>
              <a:t>Spørsmål om major</a:t>
            </a:r>
            <a:r>
              <a:rPr lang="sv-SE" b="1" dirty="0" smtClean="0">
                <a:latin typeface="Stag Medium" panose="02000603060000020004"/>
              </a:rPr>
              <a:t> </a:t>
            </a:r>
            <a:endParaRPr lang="sv-SE" b="1" dirty="0">
              <a:latin typeface="Stag Medium" panose="02000603060000020004"/>
            </a:endParaRP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386465" y="5857658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C1FC472C-F9C3-4B1C-9F63-C157AED303D5}"/>
              </a:ext>
            </a:extLst>
          </p:cNvPr>
          <p:cNvSpPr txBox="1"/>
          <p:nvPr/>
        </p:nvSpPr>
        <p:spPr>
          <a:xfrm>
            <a:off x="359467" y="1289336"/>
            <a:ext cx="82176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Om vi har </a:t>
            </a:r>
            <a:r>
              <a:rPr lang="sv-S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lik trumffarge (minst 8st</a:t>
            </a:r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i en </a:t>
            </a:r>
            <a:r>
              <a:rPr lang="sv-S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major vil </a:t>
            </a:r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 </a:t>
            </a:r>
            <a:r>
              <a:rPr lang="sv-S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heller spille </a:t>
            </a:r>
            <a:r>
              <a:rPr lang="sv-SE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4Hj</a:t>
            </a:r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eller </a:t>
            </a:r>
            <a:r>
              <a:rPr lang="sv-SE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4Sp</a:t>
            </a:r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v-S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foran </a:t>
            </a:r>
            <a:r>
              <a:rPr lang="sv-SE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3NT</a:t>
            </a:r>
            <a:r>
              <a:rPr lang="sv-S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BA632EC0-8258-45A4-AC50-D54FD33B131F}"/>
              </a:ext>
            </a:extLst>
          </p:cNvPr>
          <p:cNvSpPr txBox="1"/>
          <p:nvPr/>
        </p:nvSpPr>
        <p:spPr>
          <a:xfrm>
            <a:off x="368609" y="2495035"/>
            <a:ext cx="3136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Med 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9+ </a:t>
            </a:r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hp 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og </a:t>
            </a:r>
          </a:p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minst </a:t>
            </a:r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4-korts major,</a:t>
            </a:r>
          </a:p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kan </a:t>
            </a:r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vi 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stille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CAD8E97C-7EBD-4488-BC36-81A794458B48}"/>
              </a:ext>
            </a:extLst>
          </p:cNvPr>
          <p:cNvSpPr txBox="1"/>
          <p:nvPr/>
        </p:nvSpPr>
        <p:spPr>
          <a:xfrm>
            <a:off x="466264" y="3783579"/>
            <a:ext cx="3404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s</a:t>
            </a:r>
            <a:r>
              <a:rPr lang="sv-S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pørsmål om major</a:t>
            </a:r>
            <a:endParaRPr lang="sv-SE" sz="24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3" name="Grupp 2"/>
          <p:cNvGrpSpPr/>
          <p:nvPr/>
        </p:nvGrpSpPr>
        <p:grpSpPr>
          <a:xfrm>
            <a:off x="6023068" y="363653"/>
            <a:ext cx="1054360" cy="556604"/>
            <a:chOff x="6221554" y="567061"/>
            <a:chExt cx="1054360" cy="556604"/>
          </a:xfrm>
        </p:grpSpPr>
        <p:sp>
          <p:nvSpPr>
            <p:cNvPr id="1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1554" y="567061"/>
              <a:ext cx="1054360" cy="556604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0000" tIns="72000" rtlCol="0" anchor="ctr"/>
            <a:lstStyle/>
            <a:p>
              <a:pPr marL="93663"/>
              <a:r>
                <a: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6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6773472" y="675310"/>
              <a:ext cx="337653" cy="313336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1224908" y="4297161"/>
            <a:ext cx="1054360" cy="556604"/>
            <a:chOff x="4659084" y="3754145"/>
            <a:chExt cx="1054360" cy="556604"/>
          </a:xfrm>
        </p:grpSpPr>
        <p:sp>
          <p:nvSpPr>
            <p:cNvPr id="1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659084" y="3754145"/>
              <a:ext cx="1054360" cy="556604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0000" tIns="72000" rtlCol="0" anchor="ctr"/>
            <a:lstStyle/>
            <a:p>
              <a:pPr marL="93663"/>
              <a:r>
                <a: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9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11002" y="3862394"/>
              <a:ext cx="337653" cy="313336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18098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37" y="261203"/>
            <a:ext cx="9306981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Eksempel </a:t>
            </a:r>
            <a:r>
              <a:rPr lang="sv-SE" b="1" dirty="0">
                <a:latin typeface="Arial Black" panose="020B0A04020102020204" pitchFamily="34" charset="0"/>
              </a:rPr>
              <a:t>på </a:t>
            </a:r>
            <a:r>
              <a:rPr lang="sv-SE" b="1" dirty="0" smtClean="0">
                <a:latin typeface="Arial Black" panose="020B0A04020102020204" pitchFamily="34" charset="0"/>
              </a:rPr>
              <a:t>spørsmål om major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841445" y="2359139"/>
            <a:ext cx="1326140" cy="1570303"/>
            <a:chOff x="1208584" y="1916832"/>
            <a:chExt cx="1325850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5454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A732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AQ84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573745" y="2359139"/>
            <a:ext cx="1262020" cy="1570303"/>
            <a:chOff x="1208584" y="1916832"/>
            <a:chExt cx="1261744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9043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AK65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Q43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817885" y="4870889"/>
            <a:ext cx="13732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Fire- eller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femkorts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hjerter</a:t>
            </a:r>
            <a:endParaRPr lang="sv-SE" sz="2400" dirty="0"/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2963631" y="2359139"/>
            <a:ext cx="1513692" cy="1570303"/>
            <a:chOff x="1208584" y="1916832"/>
            <a:chExt cx="1513361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4205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AJT92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889780" y="4870889"/>
            <a:ext cx="26299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Med 4-korts hjerter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og 4-korts spar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melder vi </a:t>
            </a:r>
            <a:r>
              <a:rPr lang="sv-SE" sz="2400" dirty="0" smtClean="0">
                <a:solidFill>
                  <a:srgbClr val="C00000"/>
                </a:solidFill>
              </a:rPr>
              <a:t>2</a:t>
            </a:r>
            <a:r>
              <a:rPr lang="sv-SE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</a:t>
            </a:r>
            <a:endParaRPr lang="sv-SE" sz="2400" dirty="0"/>
          </a:p>
        </p:txBody>
      </p:sp>
      <p:grpSp>
        <p:nvGrpSpPr>
          <p:cNvPr id="44" name="Grupp 10">
            <a:extLst>
              <a:ext uri="{FF2B5EF4-FFF2-40B4-BE49-F238E27FC236}">
                <a16:creationId xmlns:a16="http://schemas.microsoft.com/office/drawing/2014/main" id="{6D1D8B30-4C82-472F-9525-E1500E3928B2}"/>
              </a:ext>
            </a:extLst>
          </p:cNvPr>
          <p:cNvGrpSpPr>
            <a:grpSpLocks/>
          </p:cNvGrpSpPr>
          <p:nvPr/>
        </p:nvGrpSpPr>
        <p:grpSpPr bwMode="auto">
          <a:xfrm>
            <a:off x="5028552" y="2293825"/>
            <a:ext cx="1476822" cy="1570303"/>
            <a:chOff x="1208584" y="1916832"/>
            <a:chExt cx="1476499" cy="1570568"/>
          </a:xfrm>
        </p:grpSpPr>
        <p:sp>
          <p:nvSpPr>
            <p:cNvPr id="47" name="Rectangle 34">
              <a:extLst>
                <a:ext uri="{FF2B5EF4-FFF2-40B4-BE49-F238E27FC236}">
                  <a16:creationId xmlns:a16="http://schemas.microsoft.com/office/drawing/2014/main" id="{DCF8B1E0-886F-4699-BF33-0481AC53B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AKJT9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3" name="Grupp 29">
              <a:extLst>
                <a:ext uri="{FF2B5EF4-FFF2-40B4-BE49-F238E27FC236}">
                  <a16:creationId xmlns:a16="http://schemas.microsoft.com/office/drawing/2014/main" id="{1A17C3B4-E5DC-4085-B31F-7F0ED1CC0B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4" name="Freeform 20" descr="90 %">
                <a:extLst>
                  <a:ext uri="{FF2B5EF4-FFF2-40B4-BE49-F238E27FC236}">
                    <a16:creationId xmlns:a16="http://schemas.microsoft.com/office/drawing/2014/main" id="{D9A30A79-DDE4-47A8-868A-720A55AAD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5" name="Freeform 21">
                <a:extLst>
                  <a:ext uri="{FF2B5EF4-FFF2-40B4-BE49-F238E27FC236}">
                    <a16:creationId xmlns:a16="http://schemas.microsoft.com/office/drawing/2014/main" id="{B4A5C037-48A7-40B3-9806-F60AD1BE356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2">
                <a:extLst>
                  <a:ext uri="{FF2B5EF4-FFF2-40B4-BE49-F238E27FC236}">
                    <a16:creationId xmlns:a16="http://schemas.microsoft.com/office/drawing/2014/main" id="{E3FDB782-DBF8-4D25-A595-FD22D383A631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3" descr="90 %">
                <a:extLst>
                  <a:ext uri="{FF2B5EF4-FFF2-40B4-BE49-F238E27FC236}">
                    <a16:creationId xmlns:a16="http://schemas.microsoft.com/office/drawing/2014/main" id="{0895AF27-1067-42A2-9020-51CC6279EF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90" name="textruta 89">
            <a:extLst>
              <a:ext uri="{FF2B5EF4-FFF2-40B4-BE49-F238E27FC236}">
                <a16:creationId xmlns:a16="http://schemas.microsoft.com/office/drawing/2014/main" id="{EC0EEABD-E97A-40A4-9F97-0AC290BC8533}"/>
              </a:ext>
            </a:extLst>
          </p:cNvPr>
          <p:cNvSpPr txBox="1"/>
          <p:nvPr/>
        </p:nvSpPr>
        <p:spPr>
          <a:xfrm>
            <a:off x="3012097" y="4870889"/>
            <a:ext cx="12282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Ingen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firekorts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major</a:t>
            </a:r>
            <a:endParaRPr lang="sv-SE" sz="2400" dirty="0"/>
          </a:p>
        </p:txBody>
      </p:sp>
      <p:sp>
        <p:nvSpPr>
          <p:cNvPr id="91" name="textruta 90">
            <a:extLst>
              <a:ext uri="{FF2B5EF4-FFF2-40B4-BE49-F238E27FC236}">
                <a16:creationId xmlns:a16="http://schemas.microsoft.com/office/drawing/2014/main" id="{32D9D827-2C6B-4668-8AEF-F4F5D561D249}"/>
              </a:ext>
            </a:extLst>
          </p:cNvPr>
          <p:cNvSpPr txBox="1"/>
          <p:nvPr/>
        </p:nvSpPr>
        <p:spPr>
          <a:xfrm>
            <a:off x="5095800" y="4870889"/>
            <a:ext cx="1678228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Fire- eller femkorts spar</a:t>
            </a:r>
            <a:endParaRPr lang="sv-SE" sz="2400" b="1" dirty="0"/>
          </a:p>
        </p:txBody>
      </p:sp>
      <p:sp>
        <p:nvSpPr>
          <p:cNvPr id="78" name="textruta 77"/>
          <p:cNvSpPr txBox="1"/>
          <p:nvPr/>
        </p:nvSpPr>
        <p:spPr>
          <a:xfrm>
            <a:off x="3954111" y="1708318"/>
            <a:ext cx="2531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3" name="Grupp 2"/>
          <p:cNvGrpSpPr/>
          <p:nvPr/>
        </p:nvGrpSpPr>
        <p:grpSpPr>
          <a:xfrm>
            <a:off x="1475280" y="1188914"/>
            <a:ext cx="3370244" cy="523220"/>
            <a:chOff x="1475280" y="1132928"/>
            <a:chExt cx="3370244" cy="523220"/>
          </a:xfrm>
        </p:grpSpPr>
        <p:sp>
          <p:nvSpPr>
            <p:cNvPr id="48" name="textruta 47"/>
            <p:cNvSpPr txBox="1"/>
            <p:nvPr/>
          </p:nvSpPr>
          <p:spPr>
            <a:xfrm>
              <a:off x="1475280" y="1132928"/>
              <a:ext cx="2303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Du åpner med</a:t>
              </a:r>
              <a:endParaRPr lang="sv-SE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8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3924894" y="1182482"/>
              <a:ext cx="920630" cy="450378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1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6" name="Grupp 5"/>
          <p:cNvGrpSpPr/>
          <p:nvPr/>
        </p:nvGrpSpPr>
        <p:grpSpPr>
          <a:xfrm>
            <a:off x="5052014" y="1192023"/>
            <a:ext cx="3804943" cy="523220"/>
            <a:chOff x="5052014" y="1136037"/>
            <a:chExt cx="3804943" cy="523220"/>
          </a:xfrm>
        </p:grpSpPr>
        <p:sp>
          <p:nvSpPr>
            <p:cNvPr id="77" name="textruta 76"/>
            <p:cNvSpPr txBox="1"/>
            <p:nvPr/>
          </p:nvSpPr>
          <p:spPr>
            <a:xfrm>
              <a:off x="5052014" y="1136037"/>
              <a:ext cx="30330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Din makker melder</a:t>
              </a:r>
              <a:endParaRPr lang="sv-SE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59" name="Grupp 58"/>
            <p:cNvGrpSpPr/>
            <p:nvPr/>
          </p:nvGrpSpPr>
          <p:grpSpPr>
            <a:xfrm>
              <a:off x="8084535" y="1186138"/>
              <a:ext cx="772422" cy="423019"/>
              <a:chOff x="4977443" y="3802701"/>
              <a:chExt cx="772422" cy="423019"/>
            </a:xfrm>
          </p:grpSpPr>
          <p:sp>
            <p:nvSpPr>
              <p:cNvPr id="60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977443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14302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  <p:grpSp>
        <p:nvGrpSpPr>
          <p:cNvPr id="74" name="Grupp 73"/>
          <p:cNvGrpSpPr/>
          <p:nvPr/>
        </p:nvGrpSpPr>
        <p:grpSpPr>
          <a:xfrm>
            <a:off x="3096146" y="4096195"/>
            <a:ext cx="1054360" cy="582385"/>
            <a:chOff x="3096146" y="690588"/>
            <a:chExt cx="1054360" cy="582385"/>
          </a:xfrm>
        </p:grpSpPr>
        <p:sp>
          <p:nvSpPr>
            <p:cNvPr id="7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096146" y="690588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3" name="Grupp 82"/>
          <p:cNvGrpSpPr/>
          <p:nvPr/>
        </p:nvGrpSpPr>
        <p:grpSpPr>
          <a:xfrm>
            <a:off x="5339854" y="4096195"/>
            <a:ext cx="1054360" cy="582385"/>
            <a:chOff x="6131705" y="749681"/>
            <a:chExt cx="1054360" cy="582385"/>
          </a:xfrm>
        </p:grpSpPr>
        <p:sp>
          <p:nvSpPr>
            <p:cNvPr id="8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31705" y="74968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5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639" y="864741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6" name="Grupp 85"/>
          <p:cNvGrpSpPr/>
          <p:nvPr/>
        </p:nvGrpSpPr>
        <p:grpSpPr>
          <a:xfrm>
            <a:off x="894806" y="4096195"/>
            <a:ext cx="1054360" cy="582385"/>
            <a:chOff x="7691532" y="731021"/>
            <a:chExt cx="1054360" cy="582385"/>
          </a:xfrm>
        </p:grpSpPr>
        <p:sp>
          <p:nvSpPr>
            <p:cNvPr id="87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2" name="Grupp 61"/>
          <p:cNvGrpSpPr/>
          <p:nvPr/>
        </p:nvGrpSpPr>
        <p:grpSpPr>
          <a:xfrm>
            <a:off x="7671934" y="4108634"/>
            <a:ext cx="1054360" cy="582385"/>
            <a:chOff x="7691532" y="731021"/>
            <a:chExt cx="1054360" cy="582385"/>
          </a:xfrm>
        </p:grpSpPr>
        <p:sp>
          <p:nvSpPr>
            <p:cNvPr id="6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7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75" grpId="0"/>
      <p:bldP spid="90" grpId="0"/>
      <p:bldP spid="91" grpId="0"/>
      <p:bldP spid="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87" y="234026"/>
            <a:ext cx="9242783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Melding med spørsmål om major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1441792"/>
            <a:ext cx="1306904" cy="1570303"/>
            <a:chOff x="1208584" y="1916832"/>
            <a:chExt cx="1306618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35313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QJ63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1451218"/>
            <a:ext cx="1225151" cy="1570303"/>
            <a:chOff x="1208584" y="1916832"/>
            <a:chExt cx="1224883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5357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KJ74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203243" y="978462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978462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5" name="Grupp 10">
            <a:extLst>
              <a:ext uri="{FF2B5EF4-FFF2-40B4-BE49-F238E27FC236}">
                <a16:creationId xmlns:a16="http://schemas.microsoft.com/office/drawing/2014/main" id="{58F95404-8459-40F8-8459-509E024F2CCC}"/>
              </a:ext>
            </a:extLst>
          </p:cNvPr>
          <p:cNvGrpSpPr>
            <a:grpSpLocks/>
          </p:cNvGrpSpPr>
          <p:nvPr/>
        </p:nvGrpSpPr>
        <p:grpSpPr bwMode="auto">
          <a:xfrm>
            <a:off x="1488725" y="3859399"/>
            <a:ext cx="1244387" cy="1570303"/>
            <a:chOff x="1208584" y="1916832"/>
            <a:chExt cx="1244115" cy="1570568"/>
          </a:xfrm>
        </p:grpSpPr>
        <p:sp>
          <p:nvSpPr>
            <p:cNvPr id="51" name="Rectangle 34">
              <a:extLst>
                <a:ext uri="{FF2B5EF4-FFF2-40B4-BE49-F238E27FC236}">
                  <a16:creationId xmlns:a16="http://schemas.microsoft.com/office/drawing/2014/main" id="{DBD6253B-E9CC-4CC2-B69C-67D741D25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97281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Q54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2" name="Grupp 29">
              <a:extLst>
                <a:ext uri="{FF2B5EF4-FFF2-40B4-BE49-F238E27FC236}">
                  <a16:creationId xmlns:a16="http://schemas.microsoft.com/office/drawing/2014/main" id="{80A2793D-7CD6-4877-89E3-AD6F890D9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6" name="Freeform 20" descr="90 %">
                <a:extLst>
                  <a:ext uri="{FF2B5EF4-FFF2-40B4-BE49-F238E27FC236}">
                    <a16:creationId xmlns:a16="http://schemas.microsoft.com/office/drawing/2014/main" id="{51A5B4BC-F1C9-4FD7-A2DF-95E64EBD0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1">
                <a:extLst>
                  <a:ext uri="{FF2B5EF4-FFF2-40B4-BE49-F238E27FC236}">
                    <a16:creationId xmlns:a16="http://schemas.microsoft.com/office/drawing/2014/main" id="{874AD3E7-562A-490B-A236-594B0882A3FF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2">
                <a:extLst>
                  <a:ext uri="{FF2B5EF4-FFF2-40B4-BE49-F238E27FC236}">
                    <a16:creationId xmlns:a16="http://schemas.microsoft.com/office/drawing/2014/main" id="{32BE16DF-2747-4779-8941-34230B2B7A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9" name="Freeform 23" descr="90 %">
                <a:extLst>
                  <a:ext uri="{FF2B5EF4-FFF2-40B4-BE49-F238E27FC236}">
                    <a16:creationId xmlns:a16="http://schemas.microsoft.com/office/drawing/2014/main" id="{4DDADAAA-70EA-4522-B576-236EE25C2A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>
            <a:extLst>
              <a:ext uri="{FF2B5EF4-FFF2-40B4-BE49-F238E27FC236}">
                <a16:creationId xmlns:a16="http://schemas.microsoft.com/office/drawing/2014/main" id="{C4B37829-2305-4696-9817-006D1A90BFA9}"/>
              </a:ext>
            </a:extLst>
          </p:cNvPr>
          <p:cNvGrpSpPr>
            <a:grpSpLocks/>
          </p:cNvGrpSpPr>
          <p:nvPr/>
        </p:nvGrpSpPr>
        <p:grpSpPr bwMode="auto">
          <a:xfrm>
            <a:off x="7147392" y="3852775"/>
            <a:ext cx="1225151" cy="1570303"/>
            <a:chOff x="1208584" y="1916832"/>
            <a:chExt cx="1224883" cy="1570568"/>
          </a:xfrm>
        </p:grpSpPr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123B48DC-C40C-401B-B644-A80373331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95357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KJ74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>
              <a:extLst>
                <a:ext uri="{FF2B5EF4-FFF2-40B4-BE49-F238E27FC236}">
                  <a16:creationId xmlns:a16="http://schemas.microsoft.com/office/drawing/2014/main" id="{6F08E866-5A15-421F-9C11-C78A9C01FD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>
                <a:extLst>
                  <a:ext uri="{FF2B5EF4-FFF2-40B4-BE49-F238E27FC236}">
                    <a16:creationId xmlns:a16="http://schemas.microsoft.com/office/drawing/2014/main" id="{DF768106-074F-4641-9409-D308E4503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>
                <a:extLst>
                  <a:ext uri="{FF2B5EF4-FFF2-40B4-BE49-F238E27FC236}">
                    <a16:creationId xmlns:a16="http://schemas.microsoft.com/office/drawing/2014/main" id="{43641823-5644-42DA-ABEA-4BB286A106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CBF0D51B-2A4F-4722-A7A8-54EEF47A2A1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0" name="Freeform 23" descr="90 %">
                <a:extLst>
                  <a:ext uri="{FF2B5EF4-FFF2-40B4-BE49-F238E27FC236}">
                    <a16:creationId xmlns:a16="http://schemas.microsoft.com/office/drawing/2014/main" id="{0E141AB5-B7DB-4299-A799-A85D97FE65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F70FCCC-883B-4A3F-BFD0-0DF52E6D183D}"/>
              </a:ext>
            </a:extLst>
          </p:cNvPr>
          <p:cNvCxnSpPr/>
          <p:nvPr/>
        </p:nvCxnSpPr>
        <p:spPr>
          <a:xfrm>
            <a:off x="337118" y="3454357"/>
            <a:ext cx="900485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Platshållare för innehåll 2">
            <a:extLst>
              <a:ext uri="{FF2B5EF4-FFF2-40B4-BE49-F238E27FC236}">
                <a16:creationId xmlns:a16="http://schemas.microsoft.com/office/drawing/2014/main" id="{4FBAF8CE-234A-473F-BF9E-87ED982ABC9C}"/>
              </a:ext>
            </a:extLst>
          </p:cNvPr>
          <p:cNvSpPr txBox="1">
            <a:spLocks/>
          </p:cNvSpPr>
          <p:nvPr/>
        </p:nvSpPr>
        <p:spPr>
          <a:xfrm>
            <a:off x="4008090" y="2726861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87" name="Platshållare för innehåll 2">
            <a:extLst>
              <a:ext uri="{FF2B5EF4-FFF2-40B4-BE49-F238E27FC236}">
                <a16:creationId xmlns:a16="http://schemas.microsoft.com/office/drawing/2014/main" id="{E6DDAC94-61A5-4972-A2A8-4304041FBAB6}"/>
              </a:ext>
            </a:extLst>
          </p:cNvPr>
          <p:cNvSpPr txBox="1">
            <a:spLocks/>
          </p:cNvSpPr>
          <p:nvPr/>
        </p:nvSpPr>
        <p:spPr>
          <a:xfrm>
            <a:off x="3922573" y="530246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91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936853" y="1541119"/>
            <a:ext cx="920630" cy="47672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1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grpSp>
        <p:nvGrpSpPr>
          <p:cNvPr id="98" name="Grupp 97"/>
          <p:cNvGrpSpPr/>
          <p:nvPr/>
        </p:nvGrpSpPr>
        <p:grpSpPr>
          <a:xfrm>
            <a:off x="5095692" y="4169767"/>
            <a:ext cx="772422" cy="423019"/>
            <a:chOff x="4894318" y="3802701"/>
            <a:chExt cx="772422" cy="423019"/>
          </a:xfrm>
        </p:grpSpPr>
        <p:sp>
          <p:nvSpPr>
            <p:cNvPr id="9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00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102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5030918" y="4743260"/>
            <a:ext cx="920630" cy="476723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3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grpSp>
        <p:nvGrpSpPr>
          <p:cNvPr id="61" name="Grupp 60"/>
          <p:cNvGrpSpPr/>
          <p:nvPr/>
        </p:nvGrpSpPr>
        <p:grpSpPr>
          <a:xfrm>
            <a:off x="5127584" y="1582015"/>
            <a:ext cx="772422" cy="423019"/>
            <a:chOff x="4894318" y="3802701"/>
            <a:chExt cx="772422" cy="423019"/>
          </a:xfrm>
        </p:grpSpPr>
        <p:sp>
          <p:nvSpPr>
            <p:cNvPr id="6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3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64" name="Grupp 63"/>
          <p:cNvGrpSpPr/>
          <p:nvPr/>
        </p:nvGrpSpPr>
        <p:grpSpPr>
          <a:xfrm>
            <a:off x="5119394" y="2172429"/>
            <a:ext cx="766668" cy="420445"/>
            <a:chOff x="7843932" y="1967155"/>
            <a:chExt cx="766668" cy="420445"/>
          </a:xfrm>
        </p:grpSpPr>
        <p:sp>
          <p:nvSpPr>
            <p:cNvPr id="6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69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0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883979" y="4128811"/>
            <a:ext cx="920630" cy="47672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1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grpSp>
        <p:nvGrpSpPr>
          <p:cNvPr id="54" name="Grupp 53"/>
          <p:cNvGrpSpPr/>
          <p:nvPr/>
        </p:nvGrpSpPr>
        <p:grpSpPr>
          <a:xfrm>
            <a:off x="4024793" y="2181404"/>
            <a:ext cx="766668" cy="420445"/>
            <a:chOff x="7691532" y="739488"/>
            <a:chExt cx="766668" cy="420445"/>
          </a:xfrm>
        </p:grpSpPr>
        <p:sp>
          <p:nvSpPr>
            <p:cNvPr id="5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5" name="Grupp 64"/>
          <p:cNvGrpSpPr/>
          <p:nvPr/>
        </p:nvGrpSpPr>
        <p:grpSpPr>
          <a:xfrm>
            <a:off x="3965316" y="4753542"/>
            <a:ext cx="770711" cy="432092"/>
            <a:chOff x="3069769" y="690589"/>
            <a:chExt cx="770711" cy="432092"/>
          </a:xfrm>
        </p:grpSpPr>
        <p:sp>
          <p:nvSpPr>
            <p:cNvPr id="6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069769" y="690589"/>
              <a:ext cx="770711" cy="432092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7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456741" y="796656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97401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74" grpId="0" animBg="1"/>
      <p:bldP spid="87" grpId="0" animBg="1"/>
      <p:bldP spid="91" grpId="0" animBg="1"/>
      <p:bldP spid="102" grpId="0" animBg="1"/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31" y="242963"/>
            <a:ext cx="8543925" cy="680767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Meldinger etter åpning 1NT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7" name="textruta 36"/>
          <p:cNvSpPr txBox="1"/>
          <p:nvPr/>
        </p:nvSpPr>
        <p:spPr>
          <a:xfrm>
            <a:off x="486889" y="861839"/>
            <a:ext cx="5626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614488" algn="l"/>
                <a:tab pos="5291138" algn="l"/>
                <a:tab pos="6186488" algn="l"/>
              </a:tabLst>
            </a:pPr>
            <a:r>
              <a:rPr lang="sv-SE" sz="2400" b="1" dirty="0" smtClean="0"/>
              <a:t>SHs melding</a:t>
            </a:r>
            <a:r>
              <a:rPr lang="sv-SE" sz="2400" b="1" dirty="0"/>
              <a:t>	</a:t>
            </a:r>
            <a:r>
              <a:rPr lang="sv-SE" sz="2400" b="1" dirty="0" smtClean="0"/>
              <a:t> Styrke	</a:t>
            </a:r>
            <a:endParaRPr lang="sv-SE" sz="2400" b="1" dirty="0"/>
          </a:p>
        </p:txBody>
      </p:sp>
      <p:grpSp>
        <p:nvGrpSpPr>
          <p:cNvPr id="13" name="Grupp 12"/>
          <p:cNvGrpSpPr/>
          <p:nvPr/>
        </p:nvGrpSpPr>
        <p:grpSpPr>
          <a:xfrm>
            <a:off x="634482" y="1287622"/>
            <a:ext cx="8661919" cy="4967000"/>
            <a:chOff x="634482" y="1287622"/>
            <a:chExt cx="8661919" cy="4967000"/>
          </a:xfrm>
        </p:grpSpPr>
        <p:cxnSp>
          <p:nvCxnSpPr>
            <p:cNvPr id="115" name="Rak 114"/>
            <p:cNvCxnSpPr/>
            <p:nvPr/>
          </p:nvCxnSpPr>
          <p:spPr>
            <a:xfrm flipV="1">
              <a:off x="637593" y="6235961"/>
              <a:ext cx="8658808" cy="18661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k 15"/>
            <p:cNvCxnSpPr/>
            <p:nvPr/>
          </p:nvCxnSpPr>
          <p:spPr>
            <a:xfrm flipV="1">
              <a:off x="634482" y="1287622"/>
              <a:ext cx="8658808" cy="18661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 11"/>
          <p:cNvGrpSpPr/>
          <p:nvPr/>
        </p:nvGrpSpPr>
        <p:grpSpPr>
          <a:xfrm>
            <a:off x="835502" y="1360256"/>
            <a:ext cx="6778278" cy="461665"/>
            <a:chOff x="835502" y="1360256"/>
            <a:chExt cx="6778278" cy="461665"/>
          </a:xfrm>
        </p:grpSpPr>
        <p:sp>
          <p:nvSpPr>
            <p:cNvPr id="86" name="Platshållare för innehåll 2">
              <a:extLst>
                <a:ext uri="{FF2B5EF4-FFF2-40B4-BE49-F238E27FC236}">
                  <a16:creationId xmlns:a16="http://schemas.microsoft.com/office/drawing/2014/main" id="{2C687CE5-A1B8-481D-B443-25D946844A5E}"/>
                </a:ext>
              </a:extLst>
            </p:cNvPr>
            <p:cNvSpPr txBox="1">
              <a:spLocks/>
            </p:cNvSpPr>
            <p:nvPr/>
          </p:nvSpPr>
          <p:spPr>
            <a:xfrm>
              <a:off x="835502" y="1369997"/>
              <a:ext cx="841412" cy="409212"/>
            </a:xfrm>
            <a:prstGeom prst="rect">
              <a:avLst/>
            </a:prstGeom>
            <a:solidFill>
              <a:srgbClr val="0CB303"/>
            </a:solidFill>
            <a:ln>
              <a:solidFill>
                <a:srgbClr val="0CB303"/>
              </a:solidFill>
            </a:ln>
          </p:spPr>
          <p:txBody>
            <a:bodyPr vert="horz" lIns="36000" tIns="36000" rIns="36000" bIns="36000" rtlCol="0" anchor="ctr" anchorCtr="1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sv-SE" sz="24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Pass</a:t>
              </a:r>
            </a:p>
          </p:txBody>
        </p:sp>
        <p:sp>
          <p:nvSpPr>
            <p:cNvPr id="87" name="textruta 86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1360256"/>
              <a:ext cx="54407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Svak hånd, maks 8hp		</a:t>
              </a:r>
              <a:r>
                <a:rPr lang="sv-SE" sz="2400" dirty="0" smtClean="0">
                  <a:solidFill>
                    <a:srgbClr val="A20000"/>
                  </a:solidFill>
                </a:rPr>
                <a:t>sluttmelding</a:t>
              </a:r>
              <a:endParaRPr lang="sv-SE" sz="2400" b="1" dirty="0">
                <a:solidFill>
                  <a:srgbClr val="A20000"/>
                </a:solidFill>
              </a:endParaRPr>
            </a:p>
          </p:txBody>
        </p:sp>
      </p:grpSp>
      <p:grpSp>
        <p:nvGrpSpPr>
          <p:cNvPr id="4" name="Grupp 3"/>
          <p:cNvGrpSpPr/>
          <p:nvPr/>
        </p:nvGrpSpPr>
        <p:grpSpPr>
          <a:xfrm>
            <a:off x="869996" y="1856332"/>
            <a:ext cx="7907960" cy="461665"/>
            <a:chOff x="869997" y="1856332"/>
            <a:chExt cx="7786473" cy="461665"/>
          </a:xfrm>
        </p:grpSpPr>
        <p:grpSp>
          <p:nvGrpSpPr>
            <p:cNvPr id="90" name="Grupp 89"/>
            <p:cNvGrpSpPr/>
            <p:nvPr/>
          </p:nvGrpSpPr>
          <p:grpSpPr>
            <a:xfrm>
              <a:off x="869997" y="1871857"/>
              <a:ext cx="772422" cy="423019"/>
              <a:chOff x="4894318" y="3802701"/>
              <a:chExt cx="772422" cy="423019"/>
            </a:xfrm>
          </p:grpSpPr>
          <p:sp>
            <p:nvSpPr>
              <p:cNvPr id="9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894318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2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83677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sp>
          <p:nvSpPr>
            <p:cNvPr id="93" name="textruta 92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1856332"/>
              <a:ext cx="64834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Spørsmål om major, 9+ hp	</a:t>
              </a:r>
              <a:r>
                <a:rPr lang="sv-SE" sz="2400" b="1" dirty="0" smtClean="0">
                  <a:solidFill>
                    <a:srgbClr val="009900"/>
                  </a:solidFill>
                </a:rPr>
                <a:t>kravmelding</a:t>
              </a:r>
              <a:endParaRPr lang="sv-SE" sz="2400" b="1" dirty="0">
                <a:solidFill>
                  <a:srgbClr val="009900"/>
                </a:solidFill>
              </a:endParaRPr>
            </a:p>
          </p:txBody>
        </p:sp>
      </p:grpSp>
      <p:grpSp>
        <p:nvGrpSpPr>
          <p:cNvPr id="5" name="Grupp 4"/>
          <p:cNvGrpSpPr/>
          <p:nvPr/>
        </p:nvGrpSpPr>
        <p:grpSpPr>
          <a:xfrm>
            <a:off x="870853" y="2380401"/>
            <a:ext cx="8696135" cy="461665"/>
            <a:chOff x="870853" y="2380401"/>
            <a:chExt cx="8696135" cy="461665"/>
          </a:xfrm>
        </p:grpSpPr>
        <p:grpSp>
          <p:nvGrpSpPr>
            <p:cNvPr id="110" name="Grupp 109"/>
            <p:cNvGrpSpPr/>
            <p:nvPr/>
          </p:nvGrpSpPr>
          <p:grpSpPr>
            <a:xfrm>
              <a:off x="870853" y="2387524"/>
              <a:ext cx="770711" cy="432092"/>
              <a:chOff x="3222169" y="3772463"/>
              <a:chExt cx="770711" cy="432092"/>
            </a:xfrm>
          </p:grpSpPr>
          <p:sp>
            <p:nvSpPr>
              <p:cNvPr id="11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222169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12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  <p:sp>
          <p:nvSpPr>
            <p:cNvPr id="119" name="textruta 118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2380401"/>
              <a:ext cx="7394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5+ hjerter, </a:t>
              </a:r>
              <a:r>
                <a:rPr lang="sv-SE" sz="2400" dirty="0"/>
                <a:t>0</a:t>
              </a:r>
              <a:r>
                <a:rPr lang="sv-SE" sz="2400" dirty="0" smtClean="0"/>
                <a:t>+ hp		</a:t>
              </a:r>
              <a:r>
                <a:rPr lang="sv-SE" sz="2400" b="1" dirty="0" smtClean="0">
                  <a:solidFill>
                    <a:srgbClr val="009900"/>
                  </a:solidFill>
                </a:rPr>
                <a:t>kravmelding</a:t>
              </a:r>
              <a:r>
                <a:rPr lang="sv-SE" sz="2400" dirty="0" smtClean="0">
                  <a:solidFill>
                    <a:srgbClr val="A20000"/>
                  </a:solidFill>
                </a:rPr>
                <a:t> </a:t>
              </a:r>
              <a:r>
                <a:rPr lang="sv-SE" sz="2000" dirty="0" smtClean="0"/>
                <a:t>(overføring til 2Hj)</a:t>
              </a:r>
              <a:endParaRPr lang="sv-SE" sz="2000" b="1" dirty="0"/>
            </a:p>
          </p:txBody>
        </p:sp>
      </p:grpSp>
      <p:grpSp>
        <p:nvGrpSpPr>
          <p:cNvPr id="6" name="Grupp 5"/>
          <p:cNvGrpSpPr/>
          <p:nvPr/>
        </p:nvGrpSpPr>
        <p:grpSpPr>
          <a:xfrm>
            <a:off x="872874" y="2885810"/>
            <a:ext cx="8694114" cy="461665"/>
            <a:chOff x="872874" y="2885810"/>
            <a:chExt cx="8694114" cy="461665"/>
          </a:xfrm>
        </p:grpSpPr>
        <p:grpSp>
          <p:nvGrpSpPr>
            <p:cNvPr id="116" name="Grupp 115"/>
            <p:cNvGrpSpPr/>
            <p:nvPr/>
          </p:nvGrpSpPr>
          <p:grpSpPr>
            <a:xfrm>
              <a:off x="872874" y="2912264"/>
              <a:ext cx="766668" cy="420445"/>
              <a:chOff x="7843932" y="3821362"/>
              <a:chExt cx="766668" cy="420445"/>
            </a:xfrm>
          </p:grpSpPr>
          <p:sp>
            <p:nvSpPr>
              <p:cNvPr id="117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843932" y="3821362"/>
                <a:ext cx="766668" cy="420445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118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3926298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20" name="textruta 11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2885810"/>
              <a:ext cx="7394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5+ spar, </a:t>
              </a:r>
              <a:r>
                <a:rPr lang="sv-SE" sz="2400" dirty="0"/>
                <a:t>0</a:t>
              </a:r>
              <a:r>
                <a:rPr lang="sv-SE" sz="2400" dirty="0" smtClean="0"/>
                <a:t>+ hp			</a:t>
              </a:r>
              <a:r>
                <a:rPr lang="sv-SE" sz="2400" b="1" dirty="0" smtClean="0">
                  <a:solidFill>
                    <a:srgbClr val="009900"/>
                  </a:solidFill>
                </a:rPr>
                <a:t>kravmelding</a:t>
              </a:r>
              <a:r>
                <a:rPr lang="sv-SE" sz="2400" dirty="0" smtClean="0">
                  <a:solidFill>
                    <a:srgbClr val="A20000"/>
                  </a:solidFill>
                </a:rPr>
                <a:t> </a:t>
              </a:r>
              <a:r>
                <a:rPr lang="sv-SE" sz="2000" dirty="0" smtClean="0"/>
                <a:t>(overføring til 2Sp)</a:t>
              </a:r>
              <a:endParaRPr lang="sv-SE" sz="2000" b="1" dirty="0"/>
            </a:p>
          </p:txBody>
        </p:sp>
      </p:grpSp>
      <p:grpSp>
        <p:nvGrpSpPr>
          <p:cNvPr id="7" name="Grupp 6"/>
          <p:cNvGrpSpPr/>
          <p:nvPr/>
        </p:nvGrpSpPr>
        <p:grpSpPr>
          <a:xfrm>
            <a:off x="795893" y="3419209"/>
            <a:ext cx="6898753" cy="482871"/>
            <a:chOff x="795893" y="3419209"/>
            <a:chExt cx="6898753" cy="482871"/>
          </a:xfrm>
        </p:grpSpPr>
        <p:sp>
          <p:nvSpPr>
            <p:cNvPr id="121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795893" y="3425357"/>
              <a:ext cx="920630" cy="476723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2NT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23" name="textruta 122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3419209"/>
              <a:ext cx="55216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Bal. hånd, 9-10 hp		</a:t>
              </a:r>
              <a:r>
                <a:rPr lang="sv-SE" sz="2400" b="1" dirty="0" smtClean="0">
                  <a:solidFill>
                    <a:srgbClr val="FF9933"/>
                  </a:solidFill>
                </a:rPr>
                <a:t>invitt til 3NT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</p:grpSp>
      <p:grpSp>
        <p:nvGrpSpPr>
          <p:cNvPr id="9" name="Grupp 8"/>
          <p:cNvGrpSpPr/>
          <p:nvPr/>
        </p:nvGrpSpPr>
        <p:grpSpPr>
          <a:xfrm>
            <a:off x="795893" y="4523334"/>
            <a:ext cx="6898753" cy="517488"/>
            <a:chOff x="795893" y="4523334"/>
            <a:chExt cx="6898753" cy="517488"/>
          </a:xfrm>
        </p:grpSpPr>
        <p:sp>
          <p:nvSpPr>
            <p:cNvPr id="122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795893" y="4564099"/>
              <a:ext cx="920630" cy="476723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4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24" name="textruta 123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4523334"/>
              <a:ext cx="55216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Bal. hånd, 16-17 hp		</a:t>
              </a:r>
              <a:r>
                <a:rPr lang="sv-SE" sz="2400" b="1" dirty="0" smtClean="0">
                  <a:solidFill>
                    <a:srgbClr val="FF9933"/>
                  </a:solidFill>
                </a:rPr>
                <a:t>invitt til 6NT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</p:grpSp>
      <p:grpSp>
        <p:nvGrpSpPr>
          <p:cNvPr id="8" name="Grupp 7"/>
          <p:cNvGrpSpPr/>
          <p:nvPr/>
        </p:nvGrpSpPr>
        <p:grpSpPr>
          <a:xfrm>
            <a:off x="795893" y="3980602"/>
            <a:ext cx="6898753" cy="490849"/>
            <a:chOff x="795893" y="3980602"/>
            <a:chExt cx="6898753" cy="490849"/>
          </a:xfrm>
        </p:grpSpPr>
        <p:sp>
          <p:nvSpPr>
            <p:cNvPr id="125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795893" y="3994728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3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28" name="textruta 127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3980602"/>
              <a:ext cx="55216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Bal. hånd, 11-15 hp		</a:t>
              </a:r>
              <a:r>
                <a:rPr lang="sv-SE" sz="2400" dirty="0" smtClean="0">
                  <a:solidFill>
                    <a:srgbClr val="A20000"/>
                  </a:solidFill>
                </a:rPr>
                <a:t>sluttmelding</a:t>
              </a:r>
              <a:endParaRPr lang="sv-SE" sz="2400" b="1" dirty="0">
                <a:solidFill>
                  <a:srgbClr val="A20000"/>
                </a:solidFill>
              </a:endParaRPr>
            </a:p>
          </p:txBody>
        </p:sp>
      </p:grpSp>
      <p:grpSp>
        <p:nvGrpSpPr>
          <p:cNvPr id="10" name="Grupp 9"/>
          <p:cNvGrpSpPr/>
          <p:nvPr/>
        </p:nvGrpSpPr>
        <p:grpSpPr>
          <a:xfrm>
            <a:off x="795893" y="5131380"/>
            <a:ext cx="6898753" cy="478813"/>
            <a:chOff x="795893" y="5131380"/>
            <a:chExt cx="6898753" cy="478813"/>
          </a:xfrm>
        </p:grpSpPr>
        <p:sp>
          <p:nvSpPr>
            <p:cNvPr id="126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795893" y="5133470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6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29" name="textruta 128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72987" y="5131380"/>
              <a:ext cx="55216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Bal. hånd, 18-20 hp		</a:t>
              </a:r>
              <a:r>
                <a:rPr lang="sv-SE" sz="2400" dirty="0" smtClean="0">
                  <a:solidFill>
                    <a:srgbClr val="A20000"/>
                  </a:solidFill>
                </a:rPr>
                <a:t>sluttmelding</a:t>
              </a:r>
              <a:endParaRPr lang="sv-SE" sz="2400" b="1" dirty="0">
                <a:solidFill>
                  <a:srgbClr val="A20000"/>
                </a:solidFill>
              </a:endParaRPr>
            </a:p>
          </p:txBody>
        </p:sp>
      </p:grpSp>
      <p:grpSp>
        <p:nvGrpSpPr>
          <p:cNvPr id="11" name="Grupp 10"/>
          <p:cNvGrpSpPr/>
          <p:nvPr/>
        </p:nvGrpSpPr>
        <p:grpSpPr>
          <a:xfrm>
            <a:off x="795893" y="5702103"/>
            <a:ext cx="6892532" cy="477465"/>
            <a:chOff x="795893" y="5702103"/>
            <a:chExt cx="6892532" cy="477465"/>
          </a:xfrm>
        </p:grpSpPr>
        <p:sp>
          <p:nvSpPr>
            <p:cNvPr id="127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795893" y="5702845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7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30" name="textruta 12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166766" y="5702103"/>
              <a:ext cx="55216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Bal. hånd, 21+ hp		</a:t>
              </a:r>
              <a:r>
                <a:rPr lang="sv-SE" sz="2400" dirty="0" smtClean="0">
                  <a:solidFill>
                    <a:srgbClr val="A20000"/>
                  </a:solidFill>
                </a:rPr>
                <a:t>sluttmelding</a:t>
              </a:r>
              <a:endParaRPr lang="sv-SE" sz="2400" b="1" dirty="0">
                <a:solidFill>
                  <a:srgbClr val="A2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800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317" y="214969"/>
            <a:ext cx="9241654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av leksjon 9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9" name="textruta 38"/>
          <p:cNvSpPr txBox="1"/>
          <p:nvPr/>
        </p:nvSpPr>
        <p:spPr>
          <a:xfrm>
            <a:off x="542218" y="964975"/>
            <a:ext cx="54363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Etter åpning 1NT er svarhåndens melding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" name="Grupp 4"/>
          <p:cNvGrpSpPr/>
          <p:nvPr/>
        </p:nvGrpSpPr>
        <p:grpSpPr>
          <a:xfrm>
            <a:off x="625964" y="1371192"/>
            <a:ext cx="8863269" cy="1763892"/>
            <a:chOff x="625964" y="1371192"/>
            <a:chExt cx="8863269" cy="1763892"/>
          </a:xfrm>
        </p:grpSpPr>
        <p:cxnSp>
          <p:nvCxnSpPr>
            <p:cNvPr id="51" name="Rak koppling 32">
              <a:extLst>
                <a:ext uri="{FF2B5EF4-FFF2-40B4-BE49-F238E27FC236}">
                  <a16:creationId xmlns:a16="http://schemas.microsoft.com/office/drawing/2014/main" id="{CDAF0954-6057-4D0C-B717-ACD802F82FA2}"/>
                </a:ext>
              </a:extLst>
            </p:cNvPr>
            <p:cNvCxnSpPr/>
            <p:nvPr/>
          </p:nvCxnSpPr>
          <p:spPr>
            <a:xfrm>
              <a:off x="632187" y="3122241"/>
              <a:ext cx="8857046" cy="12843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ak koppling 32">
              <a:extLst>
                <a:ext uri="{FF2B5EF4-FFF2-40B4-BE49-F238E27FC236}">
                  <a16:creationId xmlns:a16="http://schemas.microsoft.com/office/drawing/2014/main" id="{CDAF0954-6057-4D0C-B717-ACD802F82FA2}"/>
                </a:ext>
              </a:extLst>
            </p:cNvPr>
            <p:cNvCxnSpPr/>
            <p:nvPr/>
          </p:nvCxnSpPr>
          <p:spPr>
            <a:xfrm>
              <a:off x="625964" y="1371192"/>
              <a:ext cx="8857046" cy="12843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ruta 64"/>
          <p:cNvSpPr txBox="1"/>
          <p:nvPr/>
        </p:nvSpPr>
        <p:spPr>
          <a:xfrm>
            <a:off x="610639" y="3614583"/>
            <a:ext cx="5694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Åpninghåndens svar på spørsmål om major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Grupp 8"/>
          <p:cNvGrpSpPr/>
          <p:nvPr/>
        </p:nvGrpSpPr>
        <p:grpSpPr>
          <a:xfrm>
            <a:off x="635294" y="4067743"/>
            <a:ext cx="8857046" cy="1627038"/>
            <a:chOff x="635294" y="4067743"/>
            <a:chExt cx="8857046" cy="1627038"/>
          </a:xfrm>
        </p:grpSpPr>
        <p:cxnSp>
          <p:nvCxnSpPr>
            <p:cNvPr id="66" name="Rak koppling 32">
              <a:extLst>
                <a:ext uri="{FF2B5EF4-FFF2-40B4-BE49-F238E27FC236}">
                  <a16:creationId xmlns:a16="http://schemas.microsoft.com/office/drawing/2014/main" id="{CDAF0954-6057-4D0C-B717-ACD802F82FA2}"/>
                </a:ext>
              </a:extLst>
            </p:cNvPr>
            <p:cNvCxnSpPr/>
            <p:nvPr/>
          </p:nvCxnSpPr>
          <p:spPr>
            <a:xfrm>
              <a:off x="635294" y="4067743"/>
              <a:ext cx="8857046" cy="12843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Rak koppling 32">
              <a:extLst>
                <a:ext uri="{FF2B5EF4-FFF2-40B4-BE49-F238E27FC236}">
                  <a16:creationId xmlns:a16="http://schemas.microsoft.com/office/drawing/2014/main" id="{CDAF0954-6057-4D0C-B717-ACD802F82FA2}"/>
                </a:ext>
              </a:extLst>
            </p:cNvPr>
            <p:cNvCxnSpPr/>
            <p:nvPr/>
          </p:nvCxnSpPr>
          <p:spPr>
            <a:xfrm>
              <a:off x="635294" y="5681938"/>
              <a:ext cx="8857046" cy="12843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p 3"/>
          <p:cNvGrpSpPr/>
          <p:nvPr/>
        </p:nvGrpSpPr>
        <p:grpSpPr>
          <a:xfrm>
            <a:off x="686648" y="2028504"/>
            <a:ext cx="8868379" cy="451827"/>
            <a:chOff x="639513" y="2028504"/>
            <a:chExt cx="8868379" cy="451827"/>
          </a:xfrm>
        </p:grpSpPr>
        <p:sp>
          <p:nvSpPr>
            <p:cNvPr id="53" name="textruta 52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1586202" y="2075925"/>
              <a:ext cx="7921690" cy="404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Overføring til 2Hj. SH kan nå </a:t>
              </a:r>
              <a:r>
                <a:rPr lang="sv-SE" sz="2400" dirty="0" smtClean="0">
                  <a:solidFill>
                    <a:srgbClr val="C00000"/>
                  </a:solidFill>
                </a:rPr>
                <a:t>passe</a:t>
              </a:r>
              <a:r>
                <a:rPr lang="sv-SE" sz="2400" dirty="0" smtClean="0"/>
                <a:t>, </a:t>
              </a:r>
              <a:r>
                <a:rPr lang="sv-SE" sz="2400" dirty="0" smtClean="0">
                  <a:solidFill>
                    <a:srgbClr val="009900"/>
                  </a:solidFill>
                </a:rPr>
                <a:t>invitere</a:t>
              </a:r>
              <a:r>
                <a:rPr lang="sv-SE" sz="2400" dirty="0" smtClean="0"/>
                <a:t> eller </a:t>
              </a:r>
              <a:r>
                <a:rPr lang="sv-SE" sz="2400" dirty="0" smtClean="0">
                  <a:solidFill>
                    <a:srgbClr val="A20000"/>
                  </a:solidFill>
                </a:rPr>
                <a:t>melde utgang</a:t>
              </a:r>
              <a:endParaRPr lang="sv-SE" sz="2400" dirty="0">
                <a:solidFill>
                  <a:srgbClr val="A20000"/>
                </a:solidFill>
              </a:endParaRPr>
            </a:p>
          </p:txBody>
        </p:sp>
        <p:grpSp>
          <p:nvGrpSpPr>
            <p:cNvPr id="45" name="Grupp 44"/>
            <p:cNvGrpSpPr/>
            <p:nvPr/>
          </p:nvGrpSpPr>
          <p:grpSpPr>
            <a:xfrm>
              <a:off x="639513" y="2028504"/>
              <a:ext cx="770711" cy="432092"/>
              <a:chOff x="3222169" y="3772463"/>
              <a:chExt cx="770711" cy="432092"/>
            </a:xfrm>
          </p:grpSpPr>
          <p:sp>
            <p:nvSpPr>
              <p:cNvPr id="4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222169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7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</p:grpSp>
      <p:grpSp>
        <p:nvGrpSpPr>
          <p:cNvPr id="6" name="Grupp 5"/>
          <p:cNvGrpSpPr/>
          <p:nvPr/>
        </p:nvGrpSpPr>
        <p:grpSpPr>
          <a:xfrm>
            <a:off x="686648" y="1473270"/>
            <a:ext cx="7203146" cy="423019"/>
            <a:chOff x="671109" y="1473270"/>
            <a:chExt cx="7203146" cy="423019"/>
          </a:xfrm>
        </p:grpSpPr>
        <p:sp>
          <p:nvSpPr>
            <p:cNvPr id="62" name="textruta 61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1633252" y="1482576"/>
              <a:ext cx="6241003" cy="404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Spørsmål om major - se svarene under</a:t>
              </a:r>
              <a:endParaRPr lang="sv-SE" sz="2400" dirty="0"/>
            </a:p>
          </p:txBody>
        </p:sp>
        <p:grpSp>
          <p:nvGrpSpPr>
            <p:cNvPr id="48" name="Grupp 47"/>
            <p:cNvGrpSpPr/>
            <p:nvPr/>
          </p:nvGrpSpPr>
          <p:grpSpPr>
            <a:xfrm>
              <a:off x="671109" y="1473270"/>
              <a:ext cx="772422" cy="423019"/>
              <a:chOff x="4894318" y="3802701"/>
              <a:chExt cx="772422" cy="423019"/>
            </a:xfrm>
          </p:grpSpPr>
          <p:sp>
            <p:nvSpPr>
              <p:cNvPr id="49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894318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0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83677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  <p:grpSp>
        <p:nvGrpSpPr>
          <p:cNvPr id="7" name="Grupp 6"/>
          <p:cNvGrpSpPr/>
          <p:nvPr/>
        </p:nvGrpSpPr>
        <p:grpSpPr>
          <a:xfrm>
            <a:off x="686648" y="2600025"/>
            <a:ext cx="9003617" cy="420445"/>
            <a:chOff x="641854" y="2600025"/>
            <a:chExt cx="9003617" cy="420445"/>
          </a:xfrm>
        </p:grpSpPr>
        <p:sp>
          <p:nvSpPr>
            <p:cNvPr id="63" name="textruta 62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1598643" y="2608044"/>
              <a:ext cx="80468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Overføring til 2Sp. SH kan nå </a:t>
              </a:r>
              <a:r>
                <a:rPr lang="sv-SE" sz="2400" dirty="0" smtClean="0">
                  <a:solidFill>
                    <a:srgbClr val="C00000"/>
                  </a:solidFill>
                </a:rPr>
                <a:t>passe</a:t>
              </a:r>
              <a:r>
                <a:rPr lang="sv-SE" sz="2400" dirty="0" smtClean="0"/>
                <a:t>, </a:t>
              </a:r>
              <a:r>
                <a:rPr lang="sv-SE" sz="2400" dirty="0" smtClean="0">
                  <a:solidFill>
                    <a:srgbClr val="009900"/>
                  </a:solidFill>
                </a:rPr>
                <a:t>invitere</a:t>
              </a:r>
              <a:r>
                <a:rPr lang="sv-SE" sz="2400" dirty="0" smtClean="0"/>
                <a:t> eller </a:t>
              </a:r>
              <a:r>
                <a:rPr lang="sv-SE" sz="2400" dirty="0" smtClean="0">
                  <a:solidFill>
                    <a:srgbClr val="A20000"/>
                  </a:solidFill>
                </a:rPr>
                <a:t>melde utgang</a:t>
              </a:r>
              <a:endParaRPr lang="sv-SE" sz="2400" dirty="0">
                <a:solidFill>
                  <a:srgbClr val="A20000"/>
                </a:solidFill>
              </a:endParaRPr>
            </a:p>
          </p:txBody>
        </p:sp>
        <p:grpSp>
          <p:nvGrpSpPr>
            <p:cNvPr id="52" name="Grupp 51"/>
            <p:cNvGrpSpPr/>
            <p:nvPr/>
          </p:nvGrpSpPr>
          <p:grpSpPr>
            <a:xfrm>
              <a:off x="641854" y="2600025"/>
              <a:ext cx="766668" cy="420445"/>
              <a:chOff x="7843932" y="3821362"/>
              <a:chExt cx="766668" cy="420445"/>
            </a:xfrm>
          </p:grpSpPr>
          <p:sp>
            <p:nvSpPr>
              <p:cNvPr id="57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843932" y="3821362"/>
                <a:ext cx="766668" cy="420445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58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3926298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8" name="Grupp 7"/>
          <p:cNvGrpSpPr/>
          <p:nvPr/>
        </p:nvGrpSpPr>
        <p:grpSpPr>
          <a:xfrm>
            <a:off x="684787" y="4161415"/>
            <a:ext cx="7227348" cy="432092"/>
            <a:chOff x="684787" y="4161415"/>
            <a:chExt cx="7227348" cy="432092"/>
          </a:xfrm>
        </p:grpSpPr>
        <p:sp>
          <p:nvSpPr>
            <p:cNvPr id="38" name="textruta 37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1671132" y="4175258"/>
              <a:ext cx="6241003" cy="404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Ingen firekorts hjerter eller firekorts spar</a:t>
              </a:r>
              <a:endParaRPr lang="sv-SE" sz="2400" dirty="0"/>
            </a:p>
          </p:txBody>
        </p:sp>
        <p:grpSp>
          <p:nvGrpSpPr>
            <p:cNvPr id="69" name="Grupp 68"/>
            <p:cNvGrpSpPr/>
            <p:nvPr/>
          </p:nvGrpSpPr>
          <p:grpSpPr>
            <a:xfrm>
              <a:off x="684787" y="4161415"/>
              <a:ext cx="770711" cy="432092"/>
              <a:chOff x="3069769" y="690589"/>
              <a:chExt cx="770711" cy="432092"/>
            </a:xfrm>
          </p:grpSpPr>
          <p:sp>
            <p:nvSpPr>
              <p:cNvPr id="70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069769" y="690589"/>
                <a:ext cx="770711" cy="432092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1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456741" y="796656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</p:grpSp>
      <p:grpSp>
        <p:nvGrpSpPr>
          <p:cNvPr id="16" name="Grupp 15"/>
          <p:cNvGrpSpPr/>
          <p:nvPr/>
        </p:nvGrpSpPr>
        <p:grpSpPr>
          <a:xfrm>
            <a:off x="675008" y="5174206"/>
            <a:ext cx="4893675" cy="423021"/>
            <a:chOff x="675008" y="5174206"/>
            <a:chExt cx="4893675" cy="423021"/>
          </a:xfrm>
        </p:grpSpPr>
        <p:sp>
          <p:nvSpPr>
            <p:cNvPr id="29" name="textruta 28">
              <a:extLst>
                <a:ext uri="{FF2B5EF4-FFF2-40B4-BE49-F238E27FC236}">
                  <a16:creationId xmlns:a16="http://schemas.microsoft.com/office/drawing/2014/main" id="{AAFE5006-DCAE-42A7-9D93-1ECEA38099F6}"/>
                </a:ext>
              </a:extLst>
            </p:cNvPr>
            <p:cNvSpPr txBox="1"/>
            <p:nvPr/>
          </p:nvSpPr>
          <p:spPr>
            <a:xfrm>
              <a:off x="1690348" y="5183513"/>
              <a:ext cx="3878335" cy="404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Fire- eller femkorts spar</a:t>
              </a:r>
              <a:endParaRPr lang="sv-SE" sz="2400" dirty="0"/>
            </a:p>
          </p:txBody>
        </p:sp>
        <p:grpSp>
          <p:nvGrpSpPr>
            <p:cNvPr id="75" name="Grupp 74"/>
            <p:cNvGrpSpPr/>
            <p:nvPr/>
          </p:nvGrpSpPr>
          <p:grpSpPr>
            <a:xfrm>
              <a:off x="675008" y="5174206"/>
              <a:ext cx="782219" cy="423021"/>
              <a:chOff x="6151981" y="712359"/>
              <a:chExt cx="782219" cy="423021"/>
            </a:xfrm>
          </p:grpSpPr>
          <p:sp>
            <p:nvSpPr>
              <p:cNvPr id="7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77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3" name="Grupp 2"/>
          <p:cNvGrpSpPr/>
          <p:nvPr/>
        </p:nvGrpSpPr>
        <p:grpSpPr>
          <a:xfrm>
            <a:off x="687705" y="4672782"/>
            <a:ext cx="8040658" cy="420445"/>
            <a:chOff x="687705" y="4672782"/>
            <a:chExt cx="8040658" cy="420445"/>
          </a:xfrm>
        </p:grpSpPr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2A3215EE-D15D-48C2-A11C-558A665C4D1B}"/>
                </a:ext>
              </a:extLst>
            </p:cNvPr>
            <p:cNvSpPr txBox="1"/>
            <p:nvPr/>
          </p:nvSpPr>
          <p:spPr>
            <a:xfrm>
              <a:off x="1677552" y="4682949"/>
              <a:ext cx="70508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  <a:tabLst>
                  <a:tab pos="2157413" algn="l"/>
                  <a:tab pos="4303713" algn="l"/>
                </a:tabLst>
              </a:pPr>
              <a:r>
                <a:rPr lang="sv-SE" sz="2400" dirty="0" smtClean="0"/>
                <a:t>Fire- eller femkorts hjerter eller 44 i major</a:t>
              </a:r>
              <a:endParaRPr lang="sv-SE" sz="2400" dirty="0"/>
            </a:p>
          </p:txBody>
        </p:sp>
        <p:sp>
          <p:nvSpPr>
            <p:cNvPr id="7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87705" y="4672782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0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085647" y="4777718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56430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65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6018</TotalTime>
  <Words>403</Words>
  <Application>Microsoft Office PowerPoint</Application>
  <PresentationFormat>A4 (210 x 297 mm)</PresentationFormat>
  <Paragraphs>164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11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20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Stag Medium</vt:lpstr>
      <vt:lpstr>Symbol</vt:lpstr>
      <vt:lpstr>Tahoma</vt:lpstr>
      <vt:lpstr>Wingdings</vt:lpstr>
      <vt:lpstr>Office-tema</vt:lpstr>
      <vt:lpstr>PowerPoint-presentasjon</vt:lpstr>
      <vt:lpstr>Svarhåndens melding med  6+ major etter åpning 1NT</vt:lpstr>
      <vt:lpstr>Melding med overføring</vt:lpstr>
      <vt:lpstr>Spørsmål om major </vt:lpstr>
      <vt:lpstr>Eksempel på spørsmål om major</vt:lpstr>
      <vt:lpstr>Melding med spørsmål om major</vt:lpstr>
      <vt:lpstr>Meldinger etter åpning 1NT</vt:lpstr>
      <vt:lpstr>Sammenfatning av leksjon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379</cp:revision>
  <cp:lastPrinted>2017-11-26T19:34:16Z</cp:lastPrinted>
  <dcterms:created xsi:type="dcterms:W3CDTF">2017-05-29T10:48:30Z</dcterms:created>
  <dcterms:modified xsi:type="dcterms:W3CDTF">2018-08-24T09:18:07Z</dcterms:modified>
</cp:coreProperties>
</file>