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8"/>
  </p:notesMasterIdLst>
  <p:sldIdLst>
    <p:sldId id="257" r:id="rId2"/>
    <p:sldId id="270" r:id="rId3"/>
    <p:sldId id="269" r:id="rId4"/>
    <p:sldId id="271" r:id="rId5"/>
    <p:sldId id="264" r:id="rId6"/>
    <p:sldId id="272" r:id="rId7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CB303"/>
    <a:srgbClr val="03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8" autoAdjust="0"/>
  </p:normalViewPr>
  <p:slideViewPr>
    <p:cSldViewPr snapToGrid="0">
      <p:cViewPr varScale="1">
        <p:scale>
          <a:sx n="56" d="100"/>
          <a:sy n="56" d="100"/>
        </p:scale>
        <p:origin x="1344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68EB-A79D-4B86-B992-D68B7B963A3C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1395-6AFF-4B82-A1C0-51E0CA98FF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3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E1395-6AFF-4B82-A1C0-51E0CA98FF7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92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7: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2019-03-05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1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Leksjon </a:t>
            </a:r>
            <a:r>
              <a:rPr lang="sv-SE" sz="2000" dirty="0" smtClean="0">
                <a:latin typeface="Arial Black" panose="020B0A04020102020204" pitchFamily="34" charset="0"/>
              </a:rPr>
              <a:t>7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150019" y="4007220"/>
            <a:ext cx="5696121" cy="164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Markeringer i motspill</a:t>
            </a:r>
            <a:endParaRPr lang="sv-SE" dirty="0" smtClean="0">
              <a:latin typeface="Arial Black" panose="020B0A04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Stjeling </a:t>
            </a:r>
            <a:r>
              <a:rPr lang="sv-SE" dirty="0" smtClean="0">
                <a:latin typeface="Arial Black" panose="020B0A04020102020204" pitchFamily="34" charset="0"/>
              </a:rPr>
              <a:t>på den korta </a:t>
            </a:r>
            <a:r>
              <a:rPr lang="sv-SE" dirty="0" smtClean="0">
                <a:latin typeface="Arial Black" panose="020B0A04020102020204" pitchFamily="34" charset="0"/>
              </a:rPr>
              <a:t>hånda</a:t>
            </a:r>
            <a:endParaRPr lang="sv-SE" dirty="0" smtClean="0">
              <a:latin typeface="Arial Black" panose="020B0A04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KRAV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 82"/>
          <p:cNvGrpSpPr>
            <a:grpSpLocks/>
          </p:cNvGrpSpPr>
          <p:nvPr/>
        </p:nvGrpSpPr>
        <p:grpSpPr bwMode="auto">
          <a:xfrm>
            <a:off x="2155306" y="3034468"/>
            <a:ext cx="947645" cy="866775"/>
            <a:chOff x="1528763" y="1914525"/>
            <a:chExt cx="947353" cy="867090"/>
          </a:xfrm>
        </p:grpSpPr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066" cy="26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>
                  <a:solidFill>
                    <a:srgbClr val="000000"/>
                  </a:solidFill>
                </a:rPr>
                <a:t>Ø</a:t>
              </a:r>
              <a:endParaRPr lang="sv-SE" altLang="sv-SE" sz="1100" i="0" dirty="0">
                <a:solidFill>
                  <a:srgbClr val="000000"/>
                </a:solidFill>
              </a:endParaRPr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7" name="Bildobjekt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" y="2628782"/>
            <a:ext cx="1007619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4299" y="365128"/>
            <a:ext cx="8740876" cy="647596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Spill tilbake i makkers farge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5" y="2630432"/>
            <a:ext cx="1007619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69" y="1003342"/>
            <a:ext cx="1038720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70" y="1010349"/>
            <a:ext cx="1026280" cy="15985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0" y="1005277"/>
            <a:ext cx="1038718" cy="15922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19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59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93" y="4299064"/>
            <a:ext cx="996793" cy="1537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880934" y="1057767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spiller 3NT.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435578" y="2050720"/>
            <a:ext cx="3958794" cy="459100"/>
            <a:chOff x="5533550" y="1571748"/>
            <a:chExt cx="3958794" cy="459100"/>
          </a:xfrm>
        </p:grpSpPr>
        <p:sp>
          <p:nvSpPr>
            <p:cNvPr id="86" name="Freeform 20" descr="90 %"/>
            <p:cNvSpPr>
              <a:spLocks/>
            </p:cNvSpPr>
            <p:nvPr/>
          </p:nvSpPr>
          <p:spPr bwMode="auto">
            <a:xfrm>
              <a:off x="7423443" y="1648985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533550" y="1571748"/>
              <a:ext cx="395879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Vest spiller ut      4 ihht. 1-3-5.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569712" y="2763932"/>
            <a:ext cx="3748459" cy="459100"/>
            <a:chOff x="5471741" y="2861904"/>
            <a:chExt cx="3748459" cy="459100"/>
          </a:xfrm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5471741" y="2861904"/>
              <a:ext cx="374845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vinner stikket med      A.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39" name="Freeform 20" descr="90 %"/>
            <p:cNvSpPr>
              <a:spLocks/>
            </p:cNvSpPr>
            <p:nvPr/>
          </p:nvSpPr>
          <p:spPr bwMode="auto">
            <a:xfrm>
              <a:off x="8381388" y="2925335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" name="Bildobjekt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4301602"/>
            <a:ext cx="970191" cy="153314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4" y="2636529"/>
            <a:ext cx="1013838" cy="15922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207505" y="1525853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Øst.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732455" y="3370273"/>
            <a:ext cx="325914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Hvordan sitter sparen?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5852198" y="3794816"/>
            <a:ext cx="323737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Makker har 5-korts!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4308607"/>
            <a:ext cx="964788" cy="15152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29" y="2626323"/>
            <a:ext cx="1033054" cy="160604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20" y="2642806"/>
            <a:ext cx="1038718" cy="16047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1" name="Grupp 10"/>
          <p:cNvGrpSpPr/>
          <p:nvPr/>
        </p:nvGrpSpPr>
        <p:grpSpPr>
          <a:xfrm>
            <a:off x="5243140" y="4342361"/>
            <a:ext cx="3748459" cy="459100"/>
            <a:chOff x="5243140" y="4342361"/>
            <a:chExt cx="3748459" cy="459100"/>
          </a:xfrm>
        </p:grpSpPr>
        <p:sp>
          <p:nvSpPr>
            <p:cNvPr id="67" name="Rectangle 3"/>
            <p:cNvSpPr>
              <a:spLocks noChangeArrowheads="1"/>
            </p:cNvSpPr>
            <p:nvPr/>
          </p:nvSpPr>
          <p:spPr bwMode="auto">
            <a:xfrm>
              <a:off x="5243140" y="4342361"/>
              <a:ext cx="374845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Du spiller      9 ihht. 1-3-5.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68" name="Freeform 20" descr="90 %"/>
            <p:cNvSpPr>
              <a:spLocks/>
            </p:cNvSpPr>
            <p:nvPr/>
          </p:nvSpPr>
          <p:spPr bwMode="auto">
            <a:xfrm>
              <a:off x="6596130" y="4405792"/>
              <a:ext cx="251664" cy="271255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4557341" y="5028160"/>
            <a:ext cx="483703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Neste gang du kommer inn skal du fortsette å spille spar, så kan Vest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ta sparstikkene sine.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0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641E-6 0 L -0.03253 0 C -0.04711 0 -0.06506 0.01898 -0.06506 0.03449 L -0.06506 0.0692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2.96296E-6 L -0.06314 -0.0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0 L -0.11683 0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1.48148E-6 L 0.07083 -0.0030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2.59259E-6 L -0.0218 2.59259E-6 C -0.03157 2.59259E-6 -0.04359 0.0199 -0.04359 0.03634 L -0.04359 0.07291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48" grpId="0"/>
      <p:bldP spid="50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54466" y="318622"/>
            <a:ext cx="8543925" cy="693749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Styrkekast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753935" y="4736195"/>
            <a:ext cx="3503699" cy="459100"/>
            <a:chOff x="753935" y="4736195"/>
            <a:chExt cx="3503699" cy="459100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753935" y="4736195"/>
              <a:ext cx="350369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Marker positivt med      4.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blackWhite">
            <a:xfrm>
              <a:off x="3438680" y="4820672"/>
              <a:ext cx="272143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5" name="Grupp 82"/>
          <p:cNvGrpSpPr>
            <a:grpSpLocks/>
          </p:cNvGrpSpPr>
          <p:nvPr/>
        </p:nvGrpSpPr>
        <p:grpSpPr bwMode="auto">
          <a:xfrm>
            <a:off x="1806963" y="3132439"/>
            <a:ext cx="947645" cy="866775"/>
            <a:chOff x="1528763" y="1914525"/>
            <a:chExt cx="947353" cy="867090"/>
          </a:xfrm>
        </p:grpSpPr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066" cy="26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 smtClean="0">
                  <a:solidFill>
                    <a:srgbClr val="000000"/>
                  </a:solidFill>
                </a:rPr>
                <a:t>Ø</a:t>
              </a:r>
              <a:endParaRPr lang="sv-SE" altLang="sv-SE" sz="1100" i="0" dirty="0">
                <a:solidFill>
                  <a:srgbClr val="000000"/>
                </a:solidFill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78" name="Bildobjekt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1" y="2836875"/>
            <a:ext cx="1042136" cy="1643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72" y="2828149"/>
            <a:ext cx="1035743" cy="16367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67" y="2825990"/>
            <a:ext cx="1074103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31" y="1165974"/>
            <a:ext cx="1061317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62" y="1168193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upp 6"/>
          <p:cNvGrpSpPr/>
          <p:nvPr/>
        </p:nvGrpSpPr>
        <p:grpSpPr>
          <a:xfrm>
            <a:off x="2656113" y="5290457"/>
            <a:ext cx="4354286" cy="947060"/>
            <a:chOff x="3047999" y="5323114"/>
            <a:chExt cx="4354286" cy="947060"/>
          </a:xfrm>
        </p:grpSpPr>
        <p:sp>
          <p:nvSpPr>
            <p:cNvPr id="29" name="Rektangel med rundade hörn 28"/>
            <p:cNvSpPr/>
            <p:nvPr/>
          </p:nvSpPr>
          <p:spPr>
            <a:xfrm>
              <a:off x="3047999" y="5323114"/>
              <a:ext cx="4354286" cy="9470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3174964" y="5400202"/>
              <a:ext cx="4107580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dirty="0" smtClean="0">
                  <a:solidFill>
                    <a:srgbClr val="006600"/>
                  </a:solidFill>
                  <a:latin typeface="+mn-lt"/>
                </a:rPr>
                <a:t>Positiv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markering….… </a:t>
              </a:r>
              <a:r>
                <a:rPr lang="sv-SE" altLang="sv-SE" sz="2400" b="1" dirty="0" smtClean="0">
                  <a:latin typeface="+mn-lt"/>
                </a:rPr>
                <a:t>lavt</a:t>
              </a:r>
              <a:r>
                <a:rPr lang="sv-SE" altLang="sv-SE" sz="2400" dirty="0" smtClean="0">
                  <a:latin typeface="+mn-lt"/>
                </a:rPr>
                <a:t> kort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b="1" dirty="0" smtClean="0">
                  <a:solidFill>
                    <a:srgbClr val="C00000"/>
                  </a:solidFill>
                  <a:latin typeface="+mn-lt"/>
                </a:rPr>
                <a:t>Negativ</a:t>
              </a:r>
              <a:r>
                <a:rPr lang="sv-SE" altLang="sv-SE" sz="2400" b="1" dirty="0" smtClean="0">
                  <a:latin typeface="+mn-lt"/>
                </a:rPr>
                <a:t> </a:t>
              </a:r>
              <a:r>
                <a:rPr lang="sv-SE" altLang="sv-SE" sz="2400" dirty="0" smtClean="0">
                  <a:latin typeface="+mn-lt"/>
                </a:rPr>
                <a:t>markering….. </a:t>
              </a:r>
              <a:r>
                <a:rPr lang="sv-SE" altLang="sv-SE" sz="2400" b="1" dirty="0" smtClean="0">
                  <a:latin typeface="+mn-lt"/>
                </a:rPr>
                <a:t>høyt</a:t>
              </a:r>
              <a:r>
                <a:rPr lang="sv-SE" altLang="sv-SE" sz="2400" dirty="0" smtClean="0">
                  <a:latin typeface="+mn-lt"/>
                </a:rPr>
                <a:t> kort</a:t>
              </a:r>
              <a:endParaRPr lang="sv-SE" altLang="sv-SE" sz="2400" dirty="0">
                <a:latin typeface="+mn-lt"/>
              </a:endParaRPr>
            </a:p>
          </p:txBody>
        </p:sp>
      </p:grpSp>
      <p:grpSp>
        <p:nvGrpSpPr>
          <p:cNvPr id="56" name="Grupp 82"/>
          <p:cNvGrpSpPr>
            <a:grpSpLocks/>
          </p:cNvGrpSpPr>
          <p:nvPr/>
        </p:nvGrpSpPr>
        <p:grpSpPr bwMode="auto">
          <a:xfrm>
            <a:off x="6857936" y="3175982"/>
            <a:ext cx="947645" cy="866775"/>
            <a:chOff x="1528763" y="1914525"/>
            <a:chExt cx="947353" cy="867090"/>
          </a:xfrm>
        </p:grpSpPr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066" cy="26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>
                  <a:solidFill>
                    <a:srgbClr val="000000"/>
                  </a:solidFill>
                </a:rPr>
                <a:t>Ø</a:t>
              </a:r>
              <a:endParaRPr lang="sv-SE" altLang="sv-SE" sz="1100" i="0" dirty="0">
                <a:solidFill>
                  <a:srgbClr val="000000"/>
                </a:solidFill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4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5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96" name="Bildobjekt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68" y="2836875"/>
            <a:ext cx="1042136" cy="1643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7" name="Bildobjekt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88" y="1165974"/>
            <a:ext cx="1061317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8" name="Bildobjekt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19" y="1168193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3901220" y="1133967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spiller 4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Symbol"/>
              </a:rPr>
              <a:t>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4010076" y="1602053"/>
            <a:ext cx="209996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Du sitter Øst.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804907" y="4692652"/>
            <a:ext cx="3763636" cy="459100"/>
            <a:chOff x="808364" y="5509081"/>
            <a:chExt cx="3763636" cy="459100"/>
          </a:xfrm>
        </p:grpSpPr>
        <p:sp>
          <p:nvSpPr>
            <p:cNvPr id="103" name="Rectangle 3"/>
            <p:cNvSpPr>
              <a:spLocks noChangeArrowheads="1"/>
            </p:cNvSpPr>
            <p:nvPr/>
          </p:nvSpPr>
          <p:spPr bwMode="auto">
            <a:xfrm>
              <a:off x="808364" y="5509081"/>
              <a:ext cx="3763636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Marker negativt med      8.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blackWhite">
            <a:xfrm>
              <a:off x="3575358" y="5593558"/>
              <a:ext cx="274577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80" name="Bildobjekt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49" y="2823831"/>
            <a:ext cx="1042137" cy="1649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5" y="2803884"/>
            <a:ext cx="1074103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01" y="2806990"/>
            <a:ext cx="1067710" cy="16431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62" y="2810961"/>
            <a:ext cx="1042137" cy="1649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14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3.7037E-6 L -0.01859 3.7037E-6 C -0.02692 3.7037E-6 -0.03718 0.0206 -0.03718 0.0375 L -0.03718 0.0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4.44444E-6 L -0.10561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6 L -0.01651 3.7037E-6 C -0.02388 3.7037E-6 -0.03285 0.01921 -0.03285 0.03518 L -0.03285 0.07037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2.22222E-6 L -0.08157 -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17753" y="351279"/>
            <a:ext cx="8543925" cy="671978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Styrkekast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305">
            <a:off x="766410" y="2109591"/>
            <a:ext cx="1702656" cy="2679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855">
            <a:off x="946399" y="1944720"/>
            <a:ext cx="1695678" cy="26795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558">
            <a:off x="1160741" y="1798155"/>
            <a:ext cx="1723588" cy="2679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6" name="Grupp 5"/>
          <p:cNvGrpSpPr/>
          <p:nvPr/>
        </p:nvGrpSpPr>
        <p:grpSpPr>
          <a:xfrm>
            <a:off x="1387006" y="1450048"/>
            <a:ext cx="3667306" cy="3009339"/>
            <a:chOff x="1387006" y="1450048"/>
            <a:chExt cx="3667306" cy="3009339"/>
          </a:xfrm>
        </p:grpSpPr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3831">
              <a:off x="1387006" y="1614949"/>
              <a:ext cx="173754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82">
              <a:off x="1647842" y="1523329"/>
              <a:ext cx="1727079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949">
              <a:off x="1907541" y="1486690"/>
              <a:ext cx="1734057" cy="26795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9267">
              <a:off x="2195407" y="1450048"/>
              <a:ext cx="170265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418" y="1523325"/>
              <a:ext cx="1709634" cy="267959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1288">
              <a:off x="2751435" y="1614921"/>
              <a:ext cx="1716612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86">
              <a:off x="3017539" y="1706526"/>
              <a:ext cx="1737546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5182">
              <a:off x="3337700" y="1779798"/>
              <a:ext cx="1716612" cy="267958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21" name="Bildobjekt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587">
            <a:off x="3487470" y="2054609"/>
            <a:ext cx="1723588" cy="2679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162">
            <a:off x="3636104" y="2274465"/>
            <a:ext cx="1748013" cy="2679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634685" y="5354656"/>
            <a:ext cx="3993552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Du kan også markere styrke/svakhet når du </a:t>
            </a:r>
            <a:r>
              <a:rPr lang="sv-SE" altLang="sv-SE" sz="2400" b="1" dirty="0" smtClean="0">
                <a:latin typeface="+mn-lt"/>
              </a:rPr>
              <a:t>saker.</a:t>
            </a:r>
            <a:endParaRPr lang="sv-SE" altLang="sv-SE" sz="2400" dirty="0">
              <a:latin typeface="+mn-lt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5707599" y="3475309"/>
            <a:ext cx="3850060" cy="1567096"/>
            <a:chOff x="5658438" y="3966923"/>
            <a:chExt cx="3850060" cy="1567096"/>
          </a:xfrm>
        </p:grpSpPr>
        <p:sp>
          <p:nvSpPr>
            <p:cNvPr id="46" name="Freeform 22"/>
            <p:cNvSpPr>
              <a:spLocks/>
            </p:cNvSpPr>
            <p:nvPr/>
          </p:nvSpPr>
          <p:spPr bwMode="blackWhite">
            <a:xfrm>
              <a:off x="7811234" y="4750548"/>
              <a:ext cx="320089" cy="320087"/>
            </a:xfrm>
            <a:custGeom>
              <a:avLst/>
              <a:gdLst>
                <a:gd name="T0" fmla="*/ 2147483646 w 169"/>
                <a:gd name="T1" fmla="*/ 2147483646 h 183"/>
                <a:gd name="T2" fmla="*/ 2147483646 w 169"/>
                <a:gd name="T3" fmla="*/ 2147483646 h 183"/>
                <a:gd name="T4" fmla="*/ 2147483646 w 169"/>
                <a:gd name="T5" fmla="*/ 2147483646 h 183"/>
                <a:gd name="T6" fmla="*/ 2147483646 w 169"/>
                <a:gd name="T7" fmla="*/ 2147483646 h 183"/>
                <a:gd name="T8" fmla="*/ 2147483646 w 169"/>
                <a:gd name="T9" fmla="*/ 0 h 183"/>
                <a:gd name="T10" fmla="*/ 2147483646 w 169"/>
                <a:gd name="T11" fmla="*/ 2147483646 h 183"/>
                <a:gd name="T12" fmla="*/ 2147483646 w 169"/>
                <a:gd name="T13" fmla="*/ 2147483646 h 183"/>
                <a:gd name="T14" fmla="*/ 2147483646 w 169"/>
                <a:gd name="T15" fmla="*/ 2147483646 h 183"/>
                <a:gd name="T16" fmla="*/ 2147483646 w 169"/>
                <a:gd name="T17" fmla="*/ 2147483646 h 183"/>
                <a:gd name="T18" fmla="*/ 2147483646 w 169"/>
                <a:gd name="T19" fmla="*/ 2147483646 h 183"/>
                <a:gd name="T20" fmla="*/ 2147483646 w 169"/>
                <a:gd name="T21" fmla="*/ 2147483646 h 183"/>
                <a:gd name="T22" fmla="*/ 2147483646 w 169"/>
                <a:gd name="T23" fmla="*/ 2147483646 h 183"/>
                <a:gd name="T24" fmla="*/ 2147483646 w 169"/>
                <a:gd name="T25" fmla="*/ 2147483646 h 183"/>
                <a:gd name="T26" fmla="*/ 2147483646 w 169"/>
                <a:gd name="T27" fmla="*/ 2147483646 h 183"/>
                <a:gd name="T28" fmla="*/ 2147483646 w 169"/>
                <a:gd name="T29" fmla="*/ 2147483646 h 183"/>
                <a:gd name="T30" fmla="*/ 2147483646 w 169"/>
                <a:gd name="T31" fmla="*/ 2147483646 h 183"/>
                <a:gd name="T32" fmla="*/ 2147483646 w 169"/>
                <a:gd name="T33" fmla="*/ 2147483646 h 183"/>
                <a:gd name="T34" fmla="*/ 2147483646 w 169"/>
                <a:gd name="T35" fmla="*/ 2147483646 h 183"/>
                <a:gd name="T36" fmla="*/ 0 w 169"/>
                <a:gd name="T37" fmla="*/ 2147483646 h 183"/>
                <a:gd name="T38" fmla="*/ 2147483646 w 169"/>
                <a:gd name="T39" fmla="*/ 2147483646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183"/>
                <a:gd name="T62" fmla="*/ 169 w 169"/>
                <a:gd name="T63" fmla="*/ 183 h 1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183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9" name="Rectangle 3"/>
            <p:cNvSpPr>
              <a:spLocks noChangeArrowheads="1"/>
            </p:cNvSpPr>
            <p:nvPr/>
          </p:nvSpPr>
          <p:spPr bwMode="auto">
            <a:xfrm>
              <a:off x="5658438" y="3966923"/>
              <a:ext cx="3850060" cy="156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Spillefører spiller nå tre runder spar, og på tredje runden saker du       2 for å vise den fine ruterfargen din.</a:t>
              </a:r>
              <a:endParaRPr lang="sv-SE" altLang="sv-SE" sz="2400" dirty="0">
                <a:latin typeface="+mn-lt"/>
              </a:endParaRP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892302" y="5353793"/>
            <a:ext cx="3805382" cy="849745"/>
            <a:chOff x="3648364" y="5375564"/>
            <a:chExt cx="3805382" cy="849745"/>
          </a:xfrm>
        </p:grpSpPr>
        <p:sp>
          <p:nvSpPr>
            <p:cNvPr id="29" name="Rektangel med rundade hörn 28"/>
            <p:cNvSpPr/>
            <p:nvPr/>
          </p:nvSpPr>
          <p:spPr>
            <a:xfrm>
              <a:off x="3648364" y="5375564"/>
              <a:ext cx="3805382" cy="8497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3806887" y="5453712"/>
              <a:ext cx="3499078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b="1" dirty="0" smtClean="0">
                  <a:solidFill>
                    <a:srgbClr val="006600"/>
                  </a:solidFill>
                  <a:latin typeface="+mn-lt"/>
                </a:rPr>
                <a:t>Positiv</a:t>
              </a:r>
              <a:r>
                <a:rPr lang="sv-SE" altLang="sv-SE" sz="2000" b="1" dirty="0" smtClean="0">
                  <a:latin typeface="+mn-lt"/>
                </a:rPr>
                <a:t> </a:t>
              </a:r>
              <a:r>
                <a:rPr lang="sv-SE" altLang="sv-SE" sz="2000" dirty="0" smtClean="0">
                  <a:latin typeface="+mn-lt"/>
                </a:rPr>
                <a:t>markering….… lavt kort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b="1" dirty="0" smtClean="0">
                  <a:solidFill>
                    <a:srgbClr val="C00000"/>
                  </a:solidFill>
                  <a:latin typeface="+mn-lt"/>
                </a:rPr>
                <a:t>Negativ</a:t>
              </a:r>
              <a:r>
                <a:rPr lang="sv-SE" altLang="sv-SE" sz="2000" b="1" dirty="0" smtClean="0">
                  <a:latin typeface="+mn-lt"/>
                </a:rPr>
                <a:t> </a:t>
              </a:r>
              <a:r>
                <a:rPr lang="sv-SE" altLang="sv-SE" sz="2000" dirty="0" smtClean="0">
                  <a:latin typeface="+mn-lt"/>
                </a:rPr>
                <a:t>markering….. høyt kort</a:t>
              </a:r>
              <a:endParaRPr lang="sv-SE" altLang="sv-SE" sz="2000" dirty="0">
                <a:latin typeface="+mn-lt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5747756" y="1377507"/>
            <a:ext cx="3760038" cy="828432"/>
            <a:chOff x="5649433" y="1387340"/>
            <a:chExt cx="3760038" cy="828432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5649433" y="1387340"/>
              <a:ext cx="3760038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Makker spiller ut      Q ,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som spillefører vinner.</a:t>
              </a:r>
              <a:endParaRPr lang="sv-SE" altLang="sv-SE" sz="2400" dirty="0">
                <a:latin typeface="+mn-lt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blackWhite">
            <a:xfrm>
              <a:off x="7893249" y="1497369"/>
              <a:ext cx="272143" cy="255473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52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8" y="893173"/>
            <a:ext cx="1207767" cy="18698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1181" y="278043"/>
            <a:ext cx="9399133" cy="745215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Stjel på den ”korte” </a:t>
            </a:r>
            <a:r>
              <a:rPr lang="sv-SE" dirty="0" smtClean="0">
                <a:latin typeface="Arial Black" panose="020B0A04020102020204" pitchFamily="34" charset="0"/>
              </a:rPr>
              <a:t>trumfhånda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063981" y="1121631"/>
            <a:ext cx="248735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Hjerter er trumf.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160632" y="2982105"/>
            <a:ext cx="3330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Gjennom å stjele en spar i bordet før Syd tar ut trumfen, vinner Syd samtlige stikk.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970790" y="5316084"/>
            <a:ext cx="467395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Dette kalles for å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”</a:t>
            </a:r>
            <a:r>
              <a:rPr lang="sv-SE" altLang="sv-SE" sz="2400" b="1" dirty="0" smtClean="0">
                <a:solidFill>
                  <a:srgbClr val="C00000"/>
                </a:solidFill>
                <a:latin typeface="+mn-lt"/>
              </a:rPr>
              <a:t>Stjele på den korte trumfhånden</a:t>
            </a:r>
            <a:r>
              <a:rPr lang="sv-SE" altLang="sv-SE" sz="2400" b="1" dirty="0" smtClean="0">
                <a:latin typeface="+mn-lt"/>
              </a:rPr>
              <a:t>”</a:t>
            </a:r>
            <a:r>
              <a:rPr lang="sv-SE" altLang="sv-SE" sz="2400" dirty="0" smtClean="0">
                <a:latin typeface="+mn-lt"/>
              </a:rPr>
              <a:t>.</a:t>
            </a:r>
            <a:endParaRPr lang="sv-SE" altLang="sv-SE" sz="2400" dirty="0">
              <a:latin typeface="+mn-lt"/>
            </a:endParaRP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69" y="871398"/>
            <a:ext cx="1195650" cy="18968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0" y="1216445"/>
            <a:ext cx="1187736" cy="18842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" y="1521245"/>
            <a:ext cx="1193217" cy="18698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43" y="894326"/>
            <a:ext cx="1207767" cy="18625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8" y="1317720"/>
            <a:ext cx="1227255" cy="1934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94" y="880506"/>
            <a:ext cx="1215043" cy="19062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345">
            <a:off x="1446403" y="4206675"/>
            <a:ext cx="1278319" cy="20076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976">
            <a:off x="1743757" y="4016729"/>
            <a:ext cx="1344491" cy="20610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745">
            <a:off x="2112740" y="3942736"/>
            <a:ext cx="1313900" cy="20762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9" y="3883957"/>
            <a:ext cx="1342618" cy="21168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981">
            <a:off x="2809975" y="3994743"/>
            <a:ext cx="1368840" cy="2119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053">
            <a:off x="3190813" y="4061817"/>
            <a:ext cx="1334180" cy="2149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371">
            <a:off x="3547554" y="4180876"/>
            <a:ext cx="1340132" cy="2062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52" name="Grupp 82"/>
          <p:cNvGrpSpPr>
            <a:grpSpLocks/>
          </p:cNvGrpSpPr>
          <p:nvPr/>
        </p:nvGrpSpPr>
        <p:grpSpPr bwMode="auto">
          <a:xfrm>
            <a:off x="1903285" y="2925286"/>
            <a:ext cx="947645" cy="866775"/>
            <a:chOff x="1528763" y="1914525"/>
            <a:chExt cx="947353" cy="867090"/>
          </a:xfrm>
        </p:grpSpPr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1852613" y="19145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868488" y="2519363"/>
              <a:ext cx="267701" cy="2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1528763" y="2219325"/>
              <a:ext cx="2889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178050" y="2219325"/>
              <a:ext cx="298066" cy="26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62" tIns="46038" rIns="93662" bIns="46038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sv-SE" altLang="sv-SE" sz="1100" i="0" dirty="0" smtClean="0">
                  <a:solidFill>
                    <a:srgbClr val="000000"/>
                  </a:solidFill>
                </a:rPr>
                <a:t>Ø</a:t>
              </a:r>
              <a:endParaRPr lang="sv-SE" altLang="sv-SE" sz="1100" i="0" dirty="0">
                <a:solidFill>
                  <a:srgbClr val="000000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1684338" y="2011363"/>
              <a:ext cx="0" cy="223837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165893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H="1">
              <a:off x="2122488" y="20383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2351088" y="2012950"/>
              <a:ext cx="0" cy="22225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H="1">
              <a:off x="2122488" y="2647950"/>
              <a:ext cx="241300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2351088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1658938" y="2647950"/>
              <a:ext cx="242887" cy="0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 flipV="1">
              <a:off x="1687513" y="2439988"/>
              <a:ext cx="0" cy="220662"/>
            </a:xfrm>
            <a:prstGeom prst="line">
              <a:avLst/>
            </a:prstGeom>
            <a:noFill/>
            <a:ln w="50800">
              <a:solidFill>
                <a:srgbClr val="037C0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096639" y="1720346"/>
            <a:ext cx="35842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Syd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skal </a:t>
            </a:r>
            <a:r>
              <a:rPr lang="sv-SE" altLang="sv-SE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 de resterende stikkene.</a:t>
            </a:r>
            <a:endParaRPr lang="sv-SE" altLang="sv-SE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09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00" y="2532917"/>
            <a:ext cx="4540974" cy="3752246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91181" y="278043"/>
            <a:ext cx="9399133" cy="745215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Spilleførers ABC 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54507" y="1025109"/>
            <a:ext cx="904189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Arial Black" panose="020B0A04020102020204" pitchFamily="34" charset="0"/>
              </a:rPr>
              <a:t>planlegg spilleføringen </a:t>
            </a:r>
            <a:r>
              <a:rPr lang="sv-SE" altLang="sv-SE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før det første stikket </a:t>
            </a:r>
            <a:r>
              <a:rPr lang="sv-SE" altLang="sv-SE" sz="2400" dirty="0" smtClean="0">
                <a:latin typeface="Arial Black" panose="020B0A04020102020204" pitchFamily="34" charset="0"/>
              </a:rPr>
              <a:t>spilles!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93913" y="1493196"/>
            <a:ext cx="788488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Konstatere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- Hvor mange stikk trenger du å vinne? 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4800" y="5814825"/>
            <a:ext cx="758734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Virkeliggjøre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- Gjennomfør spilleplanen din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93914" y="2527340"/>
            <a:ext cx="7489372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Analysere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- Hvor kan </a:t>
            </a:r>
            <a:r>
              <a:rPr lang="sv-SE" altLang="sv-SE" sz="2400" smtClean="0">
                <a:latin typeface="Comic Sans MS" panose="030F0702030302020204" pitchFamily="66" charset="0"/>
              </a:rPr>
              <a:t>du ordne de stikkene som mangler?  </a:t>
            </a:r>
            <a:endParaRPr lang="sv-SE" altLang="sv-SE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93914" y="2010268"/>
            <a:ext cx="748937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Tell</a:t>
            </a:r>
            <a:r>
              <a:rPr lang="sv-SE" altLang="sv-SE" sz="2400" dirty="0" smtClean="0">
                <a:latin typeface="Comic Sans MS" panose="030F0702030302020204" pitchFamily="66" charset="0"/>
              </a:rPr>
              <a:t> – Hvor mange sikre stikk har du?</a:t>
            </a:r>
          </a:p>
        </p:txBody>
      </p:sp>
    </p:spTree>
    <p:extLst>
      <p:ext uri="{BB962C8B-B14F-4D97-AF65-F5344CB8AC3E}">
        <p14:creationId xmlns:p14="http://schemas.microsoft.com/office/powerpoint/2010/main" val="42039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9" grpId="0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7" ma:contentTypeDescription="Opprett et nytt dokument." ma:contentTypeScope="" ma:versionID="ae46f4756830a80994d1e81d75a0d275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fe1c57f4a30e4176290cec4d575c04c9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36ca3f-ecbf-4189-b30d-72b670c8beab" xsi:nil="true"/>
    <lcf76f155ced4ddcb4097134ff3c332f xmlns="ba46bb66-fa50-49b9-8412-8febb6e113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8A067D-FDB8-40E0-B17D-B77A377E5D35}"/>
</file>

<file path=customXml/itemProps2.xml><?xml version="1.0" encoding="utf-8"?>
<ds:datastoreItem xmlns:ds="http://schemas.openxmlformats.org/officeDocument/2006/customXml" ds:itemID="{E33242AC-9D38-46EA-8453-DCBEB2809A3F}"/>
</file>

<file path=customXml/itemProps3.xml><?xml version="1.0" encoding="utf-8"?>
<ds:datastoreItem xmlns:ds="http://schemas.openxmlformats.org/officeDocument/2006/customXml" ds:itemID="{A04147E8-73D5-451E-A985-72B38A6E71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262</Words>
  <Application>Microsoft Office PowerPoint</Application>
  <PresentationFormat>A4 (210 x 297 mm)</PresentationFormat>
  <Paragraphs>57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7" baseType="lpstr">
      <vt:lpstr>MS PGothic</vt:lpstr>
      <vt:lpstr>Arial</vt:lpstr>
      <vt:lpstr>Arial Black</vt:lpstr>
      <vt:lpstr>Berlin Sans FB Demi</vt:lpstr>
      <vt:lpstr>Calibri</vt:lpstr>
      <vt:lpstr>Calibri Light</vt:lpstr>
      <vt:lpstr>Comic Sans MS</vt:lpstr>
      <vt:lpstr>Symbol</vt:lpstr>
      <vt:lpstr>Times New Roman</vt:lpstr>
      <vt:lpstr>Wingdings</vt:lpstr>
      <vt:lpstr>Office-tema</vt:lpstr>
      <vt:lpstr>PowerPoint-presentasjon</vt:lpstr>
      <vt:lpstr>Spill tilbake i makkers farge</vt:lpstr>
      <vt:lpstr>Styrkekast</vt:lpstr>
      <vt:lpstr>Styrkekast</vt:lpstr>
      <vt:lpstr>Stjel på den ”korte” trumfhånda</vt:lpstr>
      <vt:lpstr>Spilleførers ABC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Marianne Harding</cp:lastModifiedBy>
  <cp:revision>178</cp:revision>
  <cp:lastPrinted>2017-05-30T06:54:19Z</cp:lastPrinted>
  <dcterms:created xsi:type="dcterms:W3CDTF">2017-05-29T10:48:30Z</dcterms:created>
  <dcterms:modified xsi:type="dcterms:W3CDTF">2019-03-05T09:57:18Z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0x010100CDAE097999ED164B93C6B295E6C0BF35</vt:lpwstr>
  </property>
  <property fmtid="{D5CDD505-2E9C-101B-9397-08002B2CF9AE}" pid="3" name="MediaServiceImageTags">
    <vt:lpwstr/>
  </property>
</Properties>
</file>