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7" r:id="rId1"/>
  </p:sldMasterIdLst>
  <p:notesMasterIdLst>
    <p:notesMasterId r:id="rId14"/>
  </p:notesMasterIdLst>
  <p:handoutMasterIdLst>
    <p:handoutMasterId r:id="rId15"/>
  </p:handoutMasterIdLst>
  <p:sldIdLst>
    <p:sldId id="267" r:id="rId2"/>
    <p:sldId id="271" r:id="rId3"/>
    <p:sldId id="273" r:id="rId4"/>
    <p:sldId id="274" r:id="rId5"/>
    <p:sldId id="275" r:id="rId6"/>
    <p:sldId id="277" r:id="rId7"/>
    <p:sldId id="276" r:id="rId8"/>
    <p:sldId id="278" r:id="rId9"/>
    <p:sldId id="279" r:id="rId10"/>
    <p:sldId id="280" r:id="rId11"/>
    <p:sldId id="282" r:id="rId12"/>
    <p:sldId id="283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ddels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EC20E35-A176-4012-BC5E-935CFFF8708E}" styleName="Middels sti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iddels stil 3 - aks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n stil, tabellrutenet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0" autoAdjust="0"/>
    <p:restoredTop sz="94714" autoAdjust="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D01C3D3-242E-4196-9BA1-A2C4C1D79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7716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Klikk for å redigere tekststiler i malen</a:t>
            </a:r>
          </a:p>
          <a:p>
            <a:pPr lvl="1"/>
            <a:r>
              <a:rPr lang="en-US" noProof="0" smtClean="0"/>
              <a:t>Andre nivå</a:t>
            </a:r>
          </a:p>
          <a:p>
            <a:pPr lvl="2"/>
            <a:r>
              <a:rPr lang="en-US" noProof="0" smtClean="0"/>
              <a:t>Tredje nivå</a:t>
            </a:r>
          </a:p>
          <a:p>
            <a:pPr lvl="3"/>
            <a:r>
              <a:rPr lang="en-US" noProof="0" smtClean="0"/>
              <a:t>Fjerde nivå</a:t>
            </a:r>
          </a:p>
          <a:p>
            <a:pPr lvl="4"/>
            <a:r>
              <a:rPr lang="en-US" noProof="0" smtClean="0"/>
              <a:t>Femte nivå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B1A84EE-0DDB-4458-ADD3-BF58700B0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9161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441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117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1175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117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D0113-F57A-475E-BF92-C1322BECF278}" type="datetime1">
              <a:rPr lang="nb-NO" smtClean="0"/>
              <a:t>13.11.2014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3 - Stenbergs 2NT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A927F-5939-43F6-8ECE-463FF3CF9E2F}" type="datetime1">
              <a:rPr lang="nb-NO" smtClean="0"/>
              <a:t>13.11.2014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3 - Stenbergs 2NT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1140-D454-4093-A1BD-7CF9E0F5B1D5}" type="datetime1">
              <a:rPr lang="nb-NO" smtClean="0"/>
              <a:t>13.11.2014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3 - Stenbergs 2NT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B39A-D756-498B-8F42-F77442069908}" type="datetime1">
              <a:rPr lang="nb-NO" smtClean="0"/>
              <a:t>13.11.2014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3 - Stenbergs 2NT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ACBDD-8C43-4E1F-AAE9-6F6B9F97DFCB}" type="datetime1">
              <a:rPr lang="nb-NO" smtClean="0"/>
              <a:t>13.11.2014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3 - Stenbergs 2NT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09EA9-6E5A-4EAC-91AC-5409529E8DC2}" type="datetime1">
              <a:rPr lang="nb-NO" smtClean="0"/>
              <a:t>13.11.2014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3 - Stenbergs 2NT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59D32-B163-42A5-BC1C-AABB45771057}" type="datetime1">
              <a:rPr lang="nb-NO" smtClean="0"/>
              <a:t>13.11.2014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3 - Stenbergs 2NT</a:t>
            </a:r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5F67B-CE00-4F92-9C62-512B71EBC94F}" type="datetime1">
              <a:rPr lang="nb-NO" smtClean="0"/>
              <a:t>13.11.2014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3 - Stenbergs 2NT</a:t>
            </a:r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FF78A-7E71-4EE4-B32D-60FBE920EB95}" type="datetime1">
              <a:rPr lang="nb-NO" smtClean="0"/>
              <a:t>13.11.2014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3 - Stenbergs 2NT</a:t>
            </a:r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A4966-1549-431C-B16B-94948E1C501D}" type="datetime1">
              <a:rPr lang="nb-NO" smtClean="0"/>
              <a:t>13.11.2014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3 - Stenbergs 2NT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72B05-46E3-4E5A-8C23-87FD8236DC6E}" type="datetime1">
              <a:rPr lang="nb-NO" smtClean="0"/>
              <a:t>13.11.2014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3 - Stenbergs 2NT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BF8C5-D4A4-4232-A0B4-72B2C5628C7D}" type="datetime1">
              <a:rPr lang="nb-NO" smtClean="0"/>
              <a:t>13.11.2014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smtClean="0"/>
              <a:t>Kapittel 3 - Stenbergs 2NT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nb-NO" sz="6000" dirty="0" smtClean="0"/>
              <a:t>Spill bridge 3</a:t>
            </a:r>
            <a:br>
              <a:rPr lang="nb-NO" sz="6000" dirty="0" smtClean="0"/>
            </a:br>
            <a:r>
              <a:rPr lang="nb-NO" sz="5300" dirty="0" smtClean="0"/>
              <a:t>Kapittel 3</a:t>
            </a:r>
            <a:endParaRPr lang="nb-NO" sz="53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nb-NO" sz="5400" b="1" dirty="0" smtClean="0">
              <a:cs typeface="Times New Roman" panose="02020603050405020304" pitchFamily="18" charset="0"/>
            </a:endParaRPr>
          </a:p>
          <a:p>
            <a:pPr algn="r">
              <a:buNone/>
            </a:pPr>
            <a:r>
              <a:rPr lang="nb-NO" sz="5400" b="1" dirty="0" smtClean="0">
                <a:cs typeface="Times New Roman" panose="02020603050405020304" pitchFamily="18" charset="0"/>
              </a:rPr>
              <a:t>Stenbergs 2NT</a:t>
            </a:r>
            <a:endParaRPr lang="nb-NO" sz="5400" b="1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z="5300" b="1" dirty="0" smtClean="0"/>
              <a:t>Stenbergs 2NT</a:t>
            </a:r>
            <a:br>
              <a:rPr lang="nb-NO" sz="5300" b="1" dirty="0" smtClean="0"/>
            </a:br>
            <a:r>
              <a:rPr lang="nb-NO" sz="2400" b="1" dirty="0" smtClean="0"/>
              <a:t>Noen meldeeksempler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331640" y="1600201"/>
            <a:ext cx="3164160" cy="2116832"/>
          </a:xfrm>
        </p:spPr>
        <p:txBody>
          <a:bodyPr/>
          <a:lstStyle/>
          <a:p>
            <a:r>
              <a:rPr lang="nb-NO" dirty="0" smtClean="0"/>
              <a:t>Vår hånd</a:t>
            </a:r>
          </a:p>
          <a:p>
            <a:pPr marL="400050" lvl="1" indent="0">
              <a:buNone/>
            </a:pPr>
            <a:r>
              <a:rPr lang="nb-NO" sz="2000" dirty="0">
                <a:cs typeface="Times New Roman" panose="02020603050405020304" pitchFamily="18" charset="0"/>
              </a:rPr>
              <a:t>♠  </a:t>
            </a:r>
            <a:r>
              <a:rPr lang="nb-NO" sz="2000" dirty="0" err="1">
                <a:cs typeface="Times New Roman" panose="02020603050405020304" pitchFamily="18" charset="0"/>
              </a:rPr>
              <a:t>kn</a:t>
            </a:r>
            <a:r>
              <a:rPr lang="nb-NO" sz="2000" dirty="0">
                <a:cs typeface="Times New Roman" panose="02020603050405020304" pitchFamily="18" charset="0"/>
              </a:rPr>
              <a:t> 7 5</a:t>
            </a: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</a:rPr>
              <a:t>♥ </a:t>
            </a:r>
            <a:r>
              <a:rPr lang="nb-NO" sz="2000" dirty="0"/>
              <a:t>K D </a:t>
            </a:r>
            <a:r>
              <a:rPr lang="nb-NO" sz="2000" dirty="0" err="1"/>
              <a:t>kn</a:t>
            </a:r>
            <a:r>
              <a:rPr lang="nb-NO" sz="2000" dirty="0"/>
              <a:t> 9 8</a:t>
            </a: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</a:rPr>
              <a:t>♦ </a:t>
            </a:r>
            <a:r>
              <a:rPr lang="nb-NO" sz="2000" dirty="0"/>
              <a:t>E 8</a:t>
            </a:r>
          </a:p>
          <a:p>
            <a:pPr marL="400050" lvl="1" indent="0">
              <a:buNone/>
            </a:pPr>
            <a:r>
              <a:rPr lang="nb-NO" sz="2000" dirty="0"/>
              <a:t>♣ E D </a:t>
            </a:r>
            <a:r>
              <a:rPr lang="nb-NO" sz="2000" dirty="0" err="1"/>
              <a:t>kn</a:t>
            </a:r>
            <a:endParaRPr lang="nb-NO" sz="20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000" dirty="0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2116832"/>
          </a:xfrm>
        </p:spPr>
        <p:txBody>
          <a:bodyPr/>
          <a:lstStyle/>
          <a:p>
            <a:r>
              <a:rPr lang="nb-NO" dirty="0" smtClean="0"/>
              <a:t>Makkers hånd</a:t>
            </a:r>
          </a:p>
          <a:p>
            <a:pPr marL="400050" lvl="1" indent="0">
              <a:buNone/>
            </a:pPr>
            <a:r>
              <a:rPr lang="nb-NO" sz="2000" dirty="0">
                <a:cs typeface="Times New Roman" panose="02020603050405020304" pitchFamily="18" charset="0"/>
              </a:rPr>
              <a:t>♠ 8 6 4</a:t>
            </a: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  <a:cs typeface="Times New Roman" panose="02020603050405020304" pitchFamily="18" charset="0"/>
              </a:rPr>
              <a:t>♥ </a:t>
            </a:r>
            <a:r>
              <a:rPr lang="nb-NO" sz="2000" dirty="0">
                <a:cs typeface="Times New Roman" panose="02020603050405020304" pitchFamily="18" charset="0"/>
              </a:rPr>
              <a:t>E 7 3 2</a:t>
            </a: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  <a:cs typeface="Times New Roman" panose="02020603050405020304" pitchFamily="18" charset="0"/>
              </a:rPr>
              <a:t>♦ </a:t>
            </a:r>
            <a:r>
              <a:rPr lang="nb-NO" sz="2000" dirty="0">
                <a:cs typeface="Times New Roman" panose="02020603050405020304" pitchFamily="18" charset="0"/>
              </a:rPr>
              <a:t>K D 9 5</a:t>
            </a:r>
          </a:p>
          <a:p>
            <a:pPr marL="400050" lvl="1" indent="0">
              <a:buNone/>
            </a:pPr>
            <a:r>
              <a:rPr lang="nb-NO" sz="2000" dirty="0">
                <a:cs typeface="Times New Roman" panose="02020603050405020304" pitchFamily="18" charset="0"/>
              </a:rPr>
              <a:t>♣ K 5</a:t>
            </a:r>
          </a:p>
          <a:p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3 - Stenbergs 2NT</a:t>
            </a:r>
            <a:endParaRPr lang="nb-NO"/>
          </a:p>
        </p:txBody>
      </p:sp>
      <p:sp>
        <p:nvSpPr>
          <p:cNvPr id="6" name="TekstSylinder 5"/>
          <p:cNvSpPr txBox="1"/>
          <p:nvPr/>
        </p:nvSpPr>
        <p:spPr>
          <a:xfrm>
            <a:off x="3275856" y="3573016"/>
            <a:ext cx="152798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>
                <a:latin typeface="+mn-lt"/>
              </a:rPr>
              <a:t>Meldingene</a:t>
            </a:r>
          </a:p>
          <a:p>
            <a:r>
              <a:rPr lang="nb-NO" sz="2000" dirty="0" smtClean="0">
                <a:latin typeface="+mn-lt"/>
              </a:rPr>
              <a:t>1</a:t>
            </a:r>
            <a:r>
              <a:rPr lang="nb-NO" sz="2000" dirty="0" smtClean="0">
                <a:solidFill>
                  <a:srgbClr val="FF0000"/>
                </a:solidFill>
                <a:latin typeface="+mn-lt"/>
              </a:rPr>
              <a:t> ♥	</a:t>
            </a:r>
            <a:r>
              <a:rPr lang="nb-NO" sz="2000" dirty="0" smtClean="0">
                <a:latin typeface="+mn-lt"/>
              </a:rPr>
              <a:t>2NT</a:t>
            </a:r>
          </a:p>
          <a:p>
            <a:r>
              <a:rPr lang="nb-NO" sz="2000" dirty="0" smtClean="0">
                <a:latin typeface="+mn-lt"/>
              </a:rPr>
              <a:t>3</a:t>
            </a:r>
            <a:r>
              <a:rPr lang="nb-NO" sz="2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nb-NO" sz="2000" dirty="0" smtClean="0">
                <a:solidFill>
                  <a:srgbClr val="FF0000"/>
                </a:solidFill>
                <a:latin typeface="+mn-lt"/>
              </a:rPr>
              <a:t>♥	</a:t>
            </a:r>
            <a:r>
              <a:rPr lang="nb-NO" sz="2000" dirty="0" smtClean="0">
                <a:latin typeface="+mn-lt"/>
              </a:rPr>
              <a:t>4</a:t>
            </a:r>
            <a:r>
              <a:rPr lang="nb-NO" sz="2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nb-NO" sz="2000" dirty="0" smtClean="0">
                <a:solidFill>
                  <a:srgbClr val="FF0000"/>
                </a:solidFill>
                <a:latin typeface="+mn-lt"/>
              </a:rPr>
              <a:t>♥</a:t>
            </a:r>
          </a:p>
          <a:p>
            <a:r>
              <a:rPr lang="nb-NO" sz="2000" dirty="0" smtClean="0">
                <a:latin typeface="+mn-lt"/>
              </a:rPr>
              <a:t>Pass</a:t>
            </a:r>
            <a:endParaRPr lang="nb-NO" sz="2000" dirty="0">
              <a:latin typeface="+mn-lt"/>
            </a:endParaRPr>
          </a:p>
        </p:txBody>
      </p:sp>
      <p:sp>
        <p:nvSpPr>
          <p:cNvPr id="7" name="TekstSylinder 6"/>
          <p:cNvSpPr txBox="1"/>
          <p:nvPr/>
        </p:nvSpPr>
        <p:spPr>
          <a:xfrm>
            <a:off x="1835696" y="5364807"/>
            <a:ext cx="69349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dirty="0" smtClean="0">
                <a:latin typeface="+mn-lt"/>
              </a:rPr>
              <a:t>Vi viser 15+ hp og benekter kortfarge med meldingen 3</a:t>
            </a:r>
            <a:r>
              <a:rPr lang="nb-NO" sz="2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nb-NO" sz="2000" dirty="0" smtClean="0">
                <a:solidFill>
                  <a:srgbClr val="FF0000"/>
                </a:solidFill>
                <a:latin typeface="+mn-lt"/>
              </a:rPr>
              <a:t>♥</a:t>
            </a:r>
            <a:r>
              <a:rPr lang="nb-NO" sz="2000" dirty="0" smtClean="0">
                <a:latin typeface="+mn-lt"/>
              </a:rPr>
              <a:t>.</a:t>
            </a:r>
          </a:p>
          <a:p>
            <a:r>
              <a:rPr lang="nb-NO" sz="2000" dirty="0" smtClean="0">
                <a:latin typeface="+mn-lt"/>
              </a:rPr>
              <a:t>Makker ser ikke mulighet for slem, og legger kontrakten i utgang.</a:t>
            </a:r>
            <a:endParaRPr lang="nb-NO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47867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z="5300" b="1" dirty="0" smtClean="0"/>
              <a:t>Stenbergs 2NT</a:t>
            </a:r>
            <a:br>
              <a:rPr lang="nb-NO" sz="5300" b="1" dirty="0" smtClean="0"/>
            </a:br>
            <a:r>
              <a:rPr lang="nb-NO" sz="2400" b="1" dirty="0" smtClean="0"/>
              <a:t>Noen meldeeksempler forts.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331640" y="1600201"/>
            <a:ext cx="3164160" cy="2116832"/>
          </a:xfrm>
        </p:spPr>
        <p:txBody>
          <a:bodyPr/>
          <a:lstStyle/>
          <a:p>
            <a:r>
              <a:rPr lang="nb-NO" dirty="0" smtClean="0"/>
              <a:t>Vår hånd</a:t>
            </a:r>
          </a:p>
          <a:p>
            <a:pPr marL="400050" lvl="1" indent="0">
              <a:buNone/>
            </a:pPr>
            <a:r>
              <a:rPr lang="nb-NO" sz="2000" dirty="0">
                <a:cs typeface="Times New Roman" panose="02020603050405020304" pitchFamily="18" charset="0"/>
              </a:rPr>
              <a:t>♠ </a:t>
            </a:r>
            <a:r>
              <a:rPr lang="nb-NO" sz="2000" dirty="0" err="1" smtClean="0">
                <a:cs typeface="Times New Roman" panose="02020603050405020304" pitchFamily="18" charset="0"/>
              </a:rPr>
              <a:t>kn</a:t>
            </a:r>
            <a:r>
              <a:rPr lang="nb-NO" sz="2000" dirty="0" smtClean="0">
                <a:cs typeface="Times New Roman" panose="02020603050405020304" pitchFamily="18" charset="0"/>
              </a:rPr>
              <a:t> </a:t>
            </a:r>
            <a:r>
              <a:rPr lang="nb-NO" sz="2000" dirty="0">
                <a:cs typeface="Times New Roman" panose="02020603050405020304" pitchFamily="18" charset="0"/>
              </a:rPr>
              <a:t>7 5</a:t>
            </a: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</a:rPr>
              <a:t>♥ </a:t>
            </a:r>
            <a:r>
              <a:rPr lang="nb-NO" sz="2000" dirty="0" smtClean="0"/>
              <a:t>K </a:t>
            </a:r>
            <a:r>
              <a:rPr lang="nb-NO" sz="2000" dirty="0"/>
              <a:t>D </a:t>
            </a:r>
            <a:r>
              <a:rPr lang="nb-NO" sz="2000" dirty="0" err="1"/>
              <a:t>kn</a:t>
            </a:r>
            <a:r>
              <a:rPr lang="nb-NO" sz="2000" dirty="0"/>
              <a:t> 9 8</a:t>
            </a: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</a:rPr>
              <a:t>♦ </a:t>
            </a:r>
            <a:r>
              <a:rPr lang="nb-NO" sz="2000" dirty="0"/>
              <a:t>E 8</a:t>
            </a:r>
          </a:p>
          <a:p>
            <a:pPr marL="400050" lvl="1" indent="0">
              <a:buNone/>
            </a:pPr>
            <a:r>
              <a:rPr lang="nb-NO" sz="2000" dirty="0"/>
              <a:t>♣ E D </a:t>
            </a:r>
            <a:r>
              <a:rPr lang="nb-NO" sz="2000" dirty="0" err="1"/>
              <a:t>kn</a:t>
            </a:r>
            <a:endParaRPr lang="nb-NO" sz="20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000" dirty="0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2116832"/>
          </a:xfrm>
        </p:spPr>
        <p:txBody>
          <a:bodyPr/>
          <a:lstStyle/>
          <a:p>
            <a:r>
              <a:rPr lang="nb-NO" dirty="0" smtClean="0"/>
              <a:t>Makkers hånd</a:t>
            </a:r>
          </a:p>
          <a:p>
            <a:pPr marL="400050" lvl="1" indent="0">
              <a:buNone/>
            </a:pPr>
            <a:r>
              <a:rPr lang="nb-NO" sz="2000" dirty="0" smtClean="0">
                <a:cs typeface="Times New Roman" panose="02020603050405020304" pitchFamily="18" charset="0"/>
              </a:rPr>
              <a:t>♠ </a:t>
            </a:r>
            <a:r>
              <a:rPr lang="nb-NO" sz="2000" dirty="0">
                <a:cs typeface="Times New Roman" panose="02020603050405020304" pitchFamily="18" charset="0"/>
              </a:rPr>
              <a:t>E 6</a:t>
            </a:r>
          </a:p>
          <a:p>
            <a:pPr marL="400050" lvl="1" indent="0">
              <a:buNone/>
            </a:pPr>
            <a:r>
              <a:rPr lang="nb-NO" sz="20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♥ </a:t>
            </a:r>
            <a:r>
              <a:rPr lang="nb-NO" sz="2000" dirty="0" smtClean="0">
                <a:cs typeface="Times New Roman" panose="02020603050405020304" pitchFamily="18" charset="0"/>
              </a:rPr>
              <a:t>E </a:t>
            </a:r>
            <a:r>
              <a:rPr lang="nb-NO" sz="2000" dirty="0">
                <a:cs typeface="Times New Roman" panose="02020603050405020304" pitchFamily="18" charset="0"/>
              </a:rPr>
              <a:t>7 3 2</a:t>
            </a: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  <a:cs typeface="Times New Roman" panose="02020603050405020304" pitchFamily="18" charset="0"/>
              </a:rPr>
              <a:t>♦ </a:t>
            </a:r>
            <a:r>
              <a:rPr lang="nb-NO" sz="2000" dirty="0">
                <a:cs typeface="Times New Roman" panose="02020603050405020304" pitchFamily="18" charset="0"/>
              </a:rPr>
              <a:t>K D </a:t>
            </a:r>
            <a:r>
              <a:rPr lang="nb-NO" sz="2000" dirty="0" err="1">
                <a:cs typeface="Times New Roman" panose="02020603050405020304" pitchFamily="18" charset="0"/>
              </a:rPr>
              <a:t>kn</a:t>
            </a:r>
            <a:r>
              <a:rPr lang="nb-NO" sz="2000" dirty="0">
                <a:cs typeface="Times New Roman" panose="02020603050405020304" pitchFamily="18" charset="0"/>
              </a:rPr>
              <a:t> 9 2</a:t>
            </a:r>
          </a:p>
          <a:p>
            <a:pPr marL="400050" lvl="1" indent="0">
              <a:buNone/>
            </a:pPr>
            <a:r>
              <a:rPr lang="nb-NO" sz="2000" dirty="0">
                <a:cs typeface="Times New Roman" panose="02020603050405020304" pitchFamily="18" charset="0"/>
              </a:rPr>
              <a:t>♣ K 5</a:t>
            </a:r>
          </a:p>
          <a:p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3 - Stenbergs 2NT</a:t>
            </a:r>
            <a:endParaRPr lang="nb-NO"/>
          </a:p>
        </p:txBody>
      </p:sp>
      <p:sp>
        <p:nvSpPr>
          <p:cNvPr id="6" name="TekstSylinder 5"/>
          <p:cNvSpPr txBox="1"/>
          <p:nvPr/>
        </p:nvSpPr>
        <p:spPr>
          <a:xfrm>
            <a:off x="3275856" y="3573016"/>
            <a:ext cx="152798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>
                <a:latin typeface="+mn-lt"/>
              </a:rPr>
              <a:t>Meldingene</a:t>
            </a:r>
          </a:p>
          <a:p>
            <a:r>
              <a:rPr lang="nb-NO" sz="2000" dirty="0" smtClean="0">
                <a:latin typeface="+mn-lt"/>
              </a:rPr>
              <a:t>1</a:t>
            </a:r>
            <a:r>
              <a:rPr lang="nb-NO" sz="2000" dirty="0" smtClean="0">
                <a:solidFill>
                  <a:srgbClr val="FF0000"/>
                </a:solidFill>
                <a:latin typeface="+mn-lt"/>
              </a:rPr>
              <a:t> ♥	</a:t>
            </a:r>
            <a:r>
              <a:rPr lang="nb-NO" sz="2000" dirty="0" smtClean="0">
                <a:latin typeface="+mn-lt"/>
              </a:rPr>
              <a:t>2NT</a:t>
            </a:r>
          </a:p>
          <a:p>
            <a:r>
              <a:rPr lang="nb-NO" sz="2000" dirty="0" smtClean="0">
                <a:latin typeface="+mn-lt"/>
              </a:rPr>
              <a:t>3</a:t>
            </a:r>
            <a:r>
              <a:rPr lang="nb-NO" sz="2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nb-NO" sz="2000" dirty="0" smtClean="0">
                <a:solidFill>
                  <a:srgbClr val="FF0000"/>
                </a:solidFill>
                <a:latin typeface="+mn-lt"/>
              </a:rPr>
              <a:t>♥	</a:t>
            </a:r>
            <a:r>
              <a:rPr lang="nb-NO" sz="2000" dirty="0" smtClean="0">
                <a:latin typeface="+mn-lt"/>
              </a:rPr>
              <a:t>4NT</a:t>
            </a:r>
          </a:p>
          <a:p>
            <a:r>
              <a:rPr lang="nb-NO" sz="2000" dirty="0" smtClean="0">
                <a:latin typeface="+mn-lt"/>
              </a:rPr>
              <a:t>Forts?</a:t>
            </a:r>
            <a:endParaRPr lang="nb-NO" sz="2000" dirty="0">
              <a:latin typeface="+mn-lt"/>
            </a:endParaRPr>
          </a:p>
        </p:txBody>
      </p:sp>
      <p:sp>
        <p:nvSpPr>
          <p:cNvPr id="7" name="TekstSylinder 6"/>
          <p:cNvSpPr txBox="1"/>
          <p:nvPr/>
        </p:nvSpPr>
        <p:spPr>
          <a:xfrm>
            <a:off x="1691680" y="5364807"/>
            <a:ext cx="69601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dirty="0" smtClean="0">
                <a:latin typeface="+mn-lt"/>
              </a:rPr>
              <a:t>Samme innledning på meldingsforløpet som i forrige eksempel.</a:t>
            </a:r>
          </a:p>
          <a:p>
            <a:r>
              <a:rPr lang="nb-NO" sz="2000" dirty="0" smtClean="0">
                <a:latin typeface="+mn-lt"/>
              </a:rPr>
              <a:t>Men her vil makker sikte mot slem med 4NT (spørsmål etter ess). </a:t>
            </a:r>
            <a:endParaRPr lang="nb-NO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31693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z="5300" b="1" dirty="0" smtClean="0"/>
              <a:t>Stenbergs 2NT</a:t>
            </a:r>
            <a:br>
              <a:rPr lang="nb-NO" sz="5300" b="1" dirty="0" smtClean="0"/>
            </a:br>
            <a:r>
              <a:rPr lang="nb-NO" sz="2400" b="1" dirty="0" smtClean="0"/>
              <a:t>Noen meldeeksempler forts.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331640" y="1600201"/>
            <a:ext cx="3164160" cy="2116832"/>
          </a:xfrm>
        </p:spPr>
        <p:txBody>
          <a:bodyPr/>
          <a:lstStyle/>
          <a:p>
            <a:r>
              <a:rPr lang="nb-NO" dirty="0" smtClean="0"/>
              <a:t>Vår hånd</a:t>
            </a:r>
          </a:p>
          <a:p>
            <a:pPr marL="400050" lvl="1" indent="0">
              <a:buNone/>
            </a:pPr>
            <a:r>
              <a:rPr lang="nb-NO" sz="2000" dirty="0">
                <a:cs typeface="Times New Roman" panose="02020603050405020304" pitchFamily="18" charset="0"/>
              </a:rPr>
              <a:t>♠  </a:t>
            </a:r>
            <a:r>
              <a:rPr lang="nb-NO" sz="2000" dirty="0" err="1">
                <a:cs typeface="Times New Roman" panose="02020603050405020304" pitchFamily="18" charset="0"/>
              </a:rPr>
              <a:t>kn</a:t>
            </a:r>
            <a:r>
              <a:rPr lang="nb-NO" sz="2000" dirty="0">
                <a:cs typeface="Times New Roman" panose="02020603050405020304" pitchFamily="18" charset="0"/>
              </a:rPr>
              <a:t> 7 5</a:t>
            </a: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</a:rPr>
              <a:t>♥ </a:t>
            </a:r>
            <a:r>
              <a:rPr lang="nb-NO" sz="2000" dirty="0"/>
              <a:t>K D </a:t>
            </a:r>
            <a:r>
              <a:rPr lang="nb-NO" sz="2000" dirty="0" err="1"/>
              <a:t>kn</a:t>
            </a:r>
            <a:r>
              <a:rPr lang="nb-NO" sz="2000" dirty="0"/>
              <a:t> 9 8</a:t>
            </a: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</a:rPr>
              <a:t>♦ </a:t>
            </a:r>
            <a:r>
              <a:rPr lang="nb-NO" sz="2000" dirty="0"/>
              <a:t>E 8</a:t>
            </a:r>
          </a:p>
          <a:p>
            <a:pPr marL="400050" lvl="1" indent="0">
              <a:buNone/>
            </a:pPr>
            <a:r>
              <a:rPr lang="nb-NO" sz="2000" dirty="0"/>
              <a:t>♣ E D </a:t>
            </a:r>
            <a:r>
              <a:rPr lang="nb-NO" sz="2000" dirty="0" err="1"/>
              <a:t>kn</a:t>
            </a:r>
            <a:endParaRPr lang="nb-NO" sz="20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000" dirty="0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2116832"/>
          </a:xfrm>
        </p:spPr>
        <p:txBody>
          <a:bodyPr/>
          <a:lstStyle/>
          <a:p>
            <a:r>
              <a:rPr lang="nb-NO" dirty="0" smtClean="0"/>
              <a:t>Makkers hånd</a:t>
            </a:r>
          </a:p>
          <a:p>
            <a:pPr marL="400050" lvl="1" indent="0">
              <a:buNone/>
            </a:pPr>
            <a:r>
              <a:rPr lang="nb-NO" sz="2000" dirty="0"/>
              <a:t>♠ -</a:t>
            </a: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</a:rPr>
              <a:t>♥ </a:t>
            </a:r>
            <a:r>
              <a:rPr lang="nb-NO" sz="2000" dirty="0"/>
              <a:t>E 10 7 3 2</a:t>
            </a: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</a:rPr>
              <a:t>♦ </a:t>
            </a:r>
            <a:r>
              <a:rPr lang="nb-NO" sz="2000" dirty="0"/>
              <a:t>K 7 5 2</a:t>
            </a:r>
          </a:p>
          <a:p>
            <a:pPr marL="400050" lvl="1" indent="0">
              <a:buNone/>
            </a:pPr>
            <a:r>
              <a:rPr lang="nb-NO" sz="2000" dirty="0"/>
              <a:t>♣ K 9 4 3</a:t>
            </a:r>
          </a:p>
          <a:p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3 - Stenbergs 2NT</a:t>
            </a:r>
            <a:endParaRPr lang="nb-NO"/>
          </a:p>
        </p:txBody>
      </p:sp>
      <p:sp>
        <p:nvSpPr>
          <p:cNvPr id="6" name="TekstSylinder 5"/>
          <p:cNvSpPr txBox="1"/>
          <p:nvPr/>
        </p:nvSpPr>
        <p:spPr>
          <a:xfrm>
            <a:off x="3275856" y="3573016"/>
            <a:ext cx="167866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>
                <a:latin typeface="+mn-lt"/>
              </a:rPr>
              <a:t>Meldingene</a:t>
            </a:r>
          </a:p>
          <a:p>
            <a:r>
              <a:rPr lang="nb-NO" sz="2000" dirty="0" smtClean="0">
                <a:latin typeface="+mn-lt"/>
              </a:rPr>
              <a:t>1</a:t>
            </a:r>
            <a:r>
              <a:rPr lang="nb-NO" sz="2000" dirty="0" smtClean="0">
                <a:solidFill>
                  <a:srgbClr val="FF0000"/>
                </a:solidFill>
                <a:latin typeface="+mn-lt"/>
              </a:rPr>
              <a:t> ♥	</a:t>
            </a:r>
            <a:r>
              <a:rPr lang="nb-NO" sz="2000" dirty="0" smtClean="0">
                <a:latin typeface="+mn-lt"/>
              </a:rPr>
              <a:t>3 </a:t>
            </a:r>
            <a:r>
              <a:rPr lang="nb-NO" sz="2000" dirty="0"/>
              <a:t>♠</a:t>
            </a:r>
            <a:endParaRPr lang="nb-NO" sz="2000" dirty="0" smtClean="0">
              <a:latin typeface="+mn-lt"/>
            </a:endParaRPr>
          </a:p>
          <a:p>
            <a:r>
              <a:rPr lang="nb-NO" sz="2000" dirty="0" smtClean="0">
                <a:latin typeface="+mn-lt"/>
              </a:rPr>
              <a:t>4NT	5</a:t>
            </a:r>
            <a:r>
              <a:rPr lang="nb-NO" sz="2000" dirty="0">
                <a:solidFill>
                  <a:srgbClr val="FF0000"/>
                </a:solidFill>
              </a:rPr>
              <a:t> ♦ </a:t>
            </a:r>
            <a:endParaRPr lang="nb-NO" sz="2000" dirty="0" smtClean="0">
              <a:solidFill>
                <a:srgbClr val="FF0000"/>
              </a:solidFill>
            </a:endParaRPr>
          </a:p>
          <a:p>
            <a:r>
              <a:rPr lang="nb-NO" sz="2000" dirty="0" smtClean="0">
                <a:latin typeface="+mn-lt"/>
              </a:rPr>
              <a:t>5NT	6</a:t>
            </a:r>
            <a:r>
              <a:rPr lang="nb-NO" sz="2000" dirty="0">
                <a:solidFill>
                  <a:srgbClr val="FF0000"/>
                </a:solidFill>
              </a:rPr>
              <a:t> </a:t>
            </a:r>
            <a:r>
              <a:rPr lang="nb-NO" sz="2000" dirty="0" smtClean="0">
                <a:solidFill>
                  <a:srgbClr val="FF0000"/>
                </a:solidFill>
              </a:rPr>
              <a:t>♥</a:t>
            </a:r>
          </a:p>
          <a:p>
            <a:r>
              <a:rPr lang="nb-NO" sz="2000" dirty="0" smtClean="0">
                <a:latin typeface="+mn-lt"/>
              </a:rPr>
              <a:t>7</a:t>
            </a:r>
            <a:r>
              <a:rPr lang="nb-NO" sz="2000" dirty="0">
                <a:solidFill>
                  <a:srgbClr val="FF0000"/>
                </a:solidFill>
              </a:rPr>
              <a:t> </a:t>
            </a:r>
            <a:r>
              <a:rPr lang="nb-NO" sz="2000" dirty="0" smtClean="0">
                <a:solidFill>
                  <a:srgbClr val="FF0000"/>
                </a:solidFill>
              </a:rPr>
              <a:t>♥	</a:t>
            </a:r>
            <a:r>
              <a:rPr lang="nb-NO" sz="2000" dirty="0" smtClean="0"/>
              <a:t>Pass</a:t>
            </a:r>
            <a:endParaRPr lang="nb-NO" sz="2000" dirty="0" smtClean="0">
              <a:latin typeface="+mn-lt"/>
            </a:endParaRPr>
          </a:p>
        </p:txBody>
      </p:sp>
      <p:sp>
        <p:nvSpPr>
          <p:cNvPr id="7" name="TekstSylinder 6"/>
          <p:cNvSpPr txBox="1"/>
          <p:nvPr/>
        </p:nvSpPr>
        <p:spPr>
          <a:xfrm>
            <a:off x="1691680" y="5386089"/>
            <a:ext cx="684802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dirty="0" smtClean="0">
                <a:latin typeface="+mn-lt"/>
              </a:rPr>
              <a:t>Makkers dobbelte hopp i spar viser trumfstøtte og renons i spar.</a:t>
            </a:r>
          </a:p>
          <a:p>
            <a:r>
              <a:rPr lang="nb-NO" sz="2000" dirty="0" smtClean="0">
                <a:latin typeface="+mn-lt"/>
              </a:rPr>
              <a:t> Vi spør etter ess og konger med 4 og 5 NT. </a:t>
            </a:r>
          </a:p>
          <a:p>
            <a:r>
              <a:rPr lang="nb-NO" sz="2000" dirty="0" smtClean="0">
                <a:latin typeface="+mn-lt"/>
              </a:rPr>
              <a:t>Makker viser ett ess og 2 konger, og vi melder storeslem.</a:t>
            </a:r>
            <a:endParaRPr lang="nb-NO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94313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800" b="1" dirty="0">
                <a:cs typeface="Times New Roman" panose="02020603050405020304" pitchFamily="18" charset="0"/>
              </a:rPr>
              <a:t>Stenbergs </a:t>
            </a:r>
            <a:r>
              <a:rPr lang="nb-NO" sz="4800" b="1" dirty="0" smtClean="0">
                <a:cs typeface="Times New Roman" panose="02020603050405020304" pitchFamily="18" charset="0"/>
              </a:rPr>
              <a:t>2NT</a:t>
            </a:r>
            <a:endParaRPr lang="nb-NO" sz="4800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4713387"/>
          </a:xfrm>
        </p:spPr>
        <p:txBody>
          <a:bodyPr>
            <a:normAutofit/>
          </a:bodyPr>
          <a:lstStyle/>
          <a:p>
            <a:r>
              <a:rPr lang="nb-NO" sz="2000" dirty="0" smtClean="0">
                <a:cs typeface="Times New Roman" panose="02020603050405020304" pitchFamily="18" charset="0"/>
              </a:rPr>
              <a:t>Du </a:t>
            </a:r>
            <a:r>
              <a:rPr lang="nb-NO" sz="2000" dirty="0">
                <a:cs typeface="Times New Roman" panose="02020603050405020304" pitchFamily="18" charset="0"/>
              </a:rPr>
              <a:t>sitter med</a:t>
            </a:r>
          </a:p>
          <a:p>
            <a:pPr marL="400050" lvl="1" indent="0">
              <a:buNone/>
            </a:pPr>
            <a:r>
              <a:rPr lang="nb-NO" sz="2000" dirty="0">
                <a:cs typeface="Times New Roman" panose="02020603050405020304" pitchFamily="18" charset="0"/>
              </a:rPr>
              <a:t>♠ </a:t>
            </a:r>
            <a:r>
              <a:rPr lang="nb-NO" sz="2000" dirty="0" smtClean="0">
                <a:cs typeface="Times New Roman" panose="02020603050405020304" pitchFamily="18" charset="0"/>
              </a:rPr>
              <a:t> </a:t>
            </a:r>
            <a:r>
              <a:rPr lang="nb-NO" sz="2000" dirty="0" err="1" smtClean="0">
                <a:cs typeface="Times New Roman" panose="02020603050405020304" pitchFamily="18" charset="0"/>
              </a:rPr>
              <a:t>kn</a:t>
            </a:r>
            <a:r>
              <a:rPr lang="nb-NO" sz="2000" dirty="0" smtClean="0">
                <a:cs typeface="Times New Roman" panose="02020603050405020304" pitchFamily="18" charset="0"/>
              </a:rPr>
              <a:t> </a:t>
            </a:r>
            <a:r>
              <a:rPr lang="nb-NO" sz="2000" dirty="0">
                <a:cs typeface="Times New Roman" panose="02020603050405020304" pitchFamily="18" charset="0"/>
              </a:rPr>
              <a:t>7 5</a:t>
            </a: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</a:rPr>
              <a:t>♥ </a:t>
            </a:r>
            <a:r>
              <a:rPr lang="nb-NO" sz="2000" dirty="0"/>
              <a:t>K D </a:t>
            </a:r>
            <a:r>
              <a:rPr lang="nb-NO" sz="2000" dirty="0" err="1"/>
              <a:t>kn</a:t>
            </a:r>
            <a:r>
              <a:rPr lang="nb-NO" sz="2000" dirty="0"/>
              <a:t> 9 8</a:t>
            </a: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</a:rPr>
              <a:t>♦ </a:t>
            </a:r>
            <a:r>
              <a:rPr lang="nb-NO" sz="2000" dirty="0"/>
              <a:t>E 8</a:t>
            </a:r>
          </a:p>
          <a:p>
            <a:pPr marL="400050" lvl="1" indent="0">
              <a:buNone/>
            </a:pPr>
            <a:r>
              <a:rPr lang="nb-NO" sz="2000" dirty="0"/>
              <a:t>♣ E D </a:t>
            </a:r>
            <a:r>
              <a:rPr lang="nb-NO" sz="2000" dirty="0" err="1"/>
              <a:t>kn</a:t>
            </a:r>
            <a:endParaRPr lang="nb-NO" sz="20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000" dirty="0">
                <a:cs typeface="Times New Roman" panose="02020603050405020304" pitchFamily="18" charset="0"/>
              </a:rPr>
              <a:t>o</a:t>
            </a:r>
            <a:r>
              <a:rPr lang="nb-NO" sz="2000" dirty="0" smtClean="0">
                <a:cs typeface="Times New Roman" panose="02020603050405020304" pitchFamily="18" charset="0"/>
              </a:rPr>
              <a:t>g åpner med 1 </a:t>
            </a:r>
            <a:r>
              <a:rPr lang="nb-NO" sz="20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♥</a:t>
            </a:r>
            <a:r>
              <a:rPr lang="nb-NO" sz="2000" dirty="0" smtClean="0">
                <a:cs typeface="Times New Roman" panose="02020603050405020304" pitchFamily="18" charset="0"/>
              </a:rPr>
              <a:t>.</a:t>
            </a:r>
          </a:p>
          <a:p>
            <a:pPr marL="400050" lvl="1" indent="0">
              <a:buNone/>
            </a:pPr>
            <a:r>
              <a:rPr lang="nb-NO" sz="2000" dirty="0" smtClean="0">
                <a:cs typeface="Times New Roman" panose="02020603050405020304" pitchFamily="18" charset="0"/>
              </a:rPr>
              <a:t>Makker støtter til 4 </a:t>
            </a:r>
            <a:r>
              <a:rPr lang="nb-NO" sz="2000" dirty="0" smtClean="0">
                <a:solidFill>
                  <a:srgbClr val="FF0000"/>
                </a:solidFill>
              </a:rPr>
              <a:t>♥</a:t>
            </a:r>
            <a:r>
              <a:rPr lang="nb-NO" sz="2000" dirty="0" smtClean="0"/>
              <a:t>.</a:t>
            </a:r>
          </a:p>
          <a:p>
            <a:pPr marL="400050" lvl="1" indent="0">
              <a:buNone/>
            </a:pPr>
            <a:endParaRPr lang="nb-NO" sz="2000" dirty="0" smtClean="0"/>
          </a:p>
          <a:p>
            <a:pPr marL="400050" lvl="1" indent="0">
              <a:buNone/>
            </a:pPr>
            <a:r>
              <a:rPr lang="nb-NO" sz="2000" dirty="0" smtClean="0">
                <a:cs typeface="Times New Roman" panose="02020603050405020304" pitchFamily="18" charset="0"/>
              </a:rPr>
              <a:t>Har vi slem (12 stikk)  i kortene?</a:t>
            </a:r>
            <a:endParaRPr lang="nb-NO" sz="2000" dirty="0">
              <a:cs typeface="Times New Roman" panose="02020603050405020304" pitchFamily="18" charset="0"/>
            </a:endParaRP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038600" cy="4785395"/>
          </a:xfrm>
        </p:spPr>
        <p:txBody>
          <a:bodyPr>
            <a:normAutofit/>
          </a:bodyPr>
          <a:lstStyle/>
          <a:p>
            <a:r>
              <a:rPr lang="nb-NO" sz="2000" dirty="0" smtClean="0">
                <a:cs typeface="Times New Roman" panose="02020603050405020304" pitchFamily="18" charset="0"/>
              </a:rPr>
              <a:t>Makker kan ha:</a:t>
            </a:r>
          </a:p>
          <a:p>
            <a:pPr marL="400050" lvl="1" indent="0">
              <a:buNone/>
            </a:pPr>
            <a:r>
              <a:rPr lang="nb-NO" sz="2000" dirty="0">
                <a:cs typeface="Times New Roman" panose="02020603050405020304" pitchFamily="18" charset="0"/>
              </a:rPr>
              <a:t>♠ </a:t>
            </a:r>
            <a:r>
              <a:rPr lang="nb-NO" sz="2000" dirty="0" smtClean="0">
                <a:cs typeface="Times New Roman" panose="02020603050405020304" pitchFamily="18" charset="0"/>
              </a:rPr>
              <a:t>8 6 4</a:t>
            </a:r>
            <a:endParaRPr lang="nb-NO" sz="20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  <a:cs typeface="Times New Roman" panose="02020603050405020304" pitchFamily="18" charset="0"/>
              </a:rPr>
              <a:t>♥ </a:t>
            </a:r>
            <a:r>
              <a:rPr lang="nb-NO" sz="2000" dirty="0" smtClean="0">
                <a:cs typeface="Times New Roman" panose="02020603050405020304" pitchFamily="18" charset="0"/>
              </a:rPr>
              <a:t>E 7 3 2</a:t>
            </a:r>
            <a:endParaRPr lang="nb-NO" sz="20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  <a:cs typeface="Times New Roman" panose="02020603050405020304" pitchFamily="18" charset="0"/>
              </a:rPr>
              <a:t>♦ </a:t>
            </a:r>
            <a:r>
              <a:rPr lang="nb-NO" sz="2000" dirty="0" smtClean="0">
                <a:cs typeface="Times New Roman" panose="02020603050405020304" pitchFamily="18" charset="0"/>
              </a:rPr>
              <a:t>K D 9 5</a:t>
            </a:r>
            <a:endParaRPr lang="nb-NO" sz="20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000" dirty="0">
                <a:cs typeface="Times New Roman" panose="02020603050405020304" pitchFamily="18" charset="0"/>
              </a:rPr>
              <a:t>♣ </a:t>
            </a:r>
            <a:r>
              <a:rPr lang="nb-NO" sz="2000" dirty="0" smtClean="0">
                <a:cs typeface="Times New Roman" panose="02020603050405020304" pitchFamily="18" charset="0"/>
              </a:rPr>
              <a:t>K 5</a:t>
            </a:r>
            <a:endParaRPr lang="nb-NO" sz="20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000" dirty="0" smtClean="0">
                <a:cs typeface="Times New Roman" panose="02020603050405020304" pitchFamily="18" charset="0"/>
              </a:rPr>
              <a:t>Da er det 3 raske spartapere, og 10 stikk.</a:t>
            </a:r>
          </a:p>
          <a:p>
            <a:r>
              <a:rPr lang="nb-NO" sz="2000" dirty="0" smtClean="0">
                <a:cs typeface="Times New Roman" panose="02020603050405020304" pitchFamily="18" charset="0"/>
              </a:rPr>
              <a:t>Eller hun kan ha:</a:t>
            </a:r>
          </a:p>
          <a:p>
            <a:pPr marL="400050" lvl="1" indent="0">
              <a:buNone/>
            </a:pPr>
            <a:r>
              <a:rPr lang="nb-NO" sz="2000" dirty="0">
                <a:cs typeface="Times New Roman" panose="02020603050405020304" pitchFamily="18" charset="0"/>
              </a:rPr>
              <a:t>♠ </a:t>
            </a:r>
            <a:r>
              <a:rPr lang="nb-NO" sz="2000" dirty="0" smtClean="0">
                <a:cs typeface="Times New Roman" panose="02020603050405020304" pitchFamily="18" charset="0"/>
              </a:rPr>
              <a:t>E 6</a:t>
            </a:r>
            <a:endParaRPr lang="nb-NO" sz="20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  <a:cs typeface="Times New Roman" panose="02020603050405020304" pitchFamily="18" charset="0"/>
              </a:rPr>
              <a:t>♥ </a:t>
            </a:r>
            <a:r>
              <a:rPr lang="nb-NO" sz="2000" dirty="0" smtClean="0">
                <a:cs typeface="Times New Roman" panose="02020603050405020304" pitchFamily="18" charset="0"/>
              </a:rPr>
              <a:t>E 7 3 2</a:t>
            </a:r>
            <a:endParaRPr lang="nb-NO" sz="20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  <a:cs typeface="Times New Roman" panose="02020603050405020304" pitchFamily="18" charset="0"/>
              </a:rPr>
              <a:t>♦ </a:t>
            </a:r>
            <a:r>
              <a:rPr lang="nb-NO" sz="2000" dirty="0" smtClean="0">
                <a:cs typeface="Times New Roman" panose="02020603050405020304" pitchFamily="18" charset="0"/>
              </a:rPr>
              <a:t>K D </a:t>
            </a:r>
            <a:r>
              <a:rPr lang="nb-NO" sz="2000" dirty="0" err="1" smtClean="0">
                <a:cs typeface="Times New Roman" panose="02020603050405020304" pitchFamily="18" charset="0"/>
              </a:rPr>
              <a:t>kn</a:t>
            </a:r>
            <a:r>
              <a:rPr lang="nb-NO" sz="2000" dirty="0" smtClean="0">
                <a:cs typeface="Times New Roman" panose="02020603050405020304" pitchFamily="18" charset="0"/>
              </a:rPr>
              <a:t> 9 2</a:t>
            </a:r>
            <a:endParaRPr lang="nb-NO" sz="20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000" dirty="0">
                <a:cs typeface="Times New Roman" panose="02020603050405020304" pitchFamily="18" charset="0"/>
              </a:rPr>
              <a:t>♣ </a:t>
            </a:r>
            <a:r>
              <a:rPr lang="nb-NO" sz="2000" dirty="0" smtClean="0">
                <a:cs typeface="Times New Roman" panose="02020603050405020304" pitchFamily="18" charset="0"/>
              </a:rPr>
              <a:t>K 5</a:t>
            </a:r>
            <a:endParaRPr lang="nb-NO" sz="20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nb-N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endParaRPr lang="nb-N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3 - Stenbergs 2NT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6886127" y="4084419"/>
            <a:ext cx="1859805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85750">
              <a:buFont typeface="Arial" panose="020B0604020202020204" pitchFamily="34" charset="0"/>
              <a:buChar char="•"/>
            </a:pPr>
            <a:r>
              <a:rPr lang="nb-NO" dirty="0" smtClean="0">
                <a:latin typeface="+mn-lt"/>
              </a:rPr>
              <a:t>eller</a:t>
            </a:r>
          </a:p>
          <a:p>
            <a:pPr marL="400050" lvl="1" indent="0">
              <a:buNone/>
            </a:pPr>
            <a:r>
              <a:rPr lang="nb-NO" sz="2000" dirty="0" smtClean="0">
                <a:latin typeface="+mn-lt"/>
              </a:rPr>
              <a:t>♠ -</a:t>
            </a:r>
            <a:endParaRPr lang="nb-NO" sz="2000" dirty="0">
              <a:latin typeface="+mn-lt"/>
            </a:endParaRP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  <a:latin typeface="+mn-lt"/>
              </a:rPr>
              <a:t>♥ </a:t>
            </a:r>
            <a:r>
              <a:rPr lang="nb-NO" sz="2000" dirty="0" smtClean="0">
                <a:latin typeface="+mn-lt"/>
              </a:rPr>
              <a:t>E 10 7 3 2</a:t>
            </a:r>
            <a:endParaRPr lang="nb-NO" sz="2000" dirty="0">
              <a:latin typeface="+mn-lt"/>
            </a:endParaRP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  <a:latin typeface="+mn-lt"/>
              </a:rPr>
              <a:t>♦ </a:t>
            </a:r>
            <a:r>
              <a:rPr lang="nb-NO" sz="2000" dirty="0" smtClean="0">
                <a:latin typeface="+mn-lt"/>
              </a:rPr>
              <a:t>K 7 5 2</a:t>
            </a:r>
            <a:endParaRPr lang="nb-NO" sz="2000" dirty="0">
              <a:latin typeface="+mn-lt"/>
            </a:endParaRPr>
          </a:p>
          <a:p>
            <a:pPr marL="400050" lvl="1" indent="0">
              <a:buNone/>
            </a:pPr>
            <a:r>
              <a:rPr lang="nb-NO" sz="2000" dirty="0">
                <a:latin typeface="+mn-lt"/>
              </a:rPr>
              <a:t>♣ </a:t>
            </a:r>
            <a:r>
              <a:rPr lang="nb-NO" sz="2000" dirty="0" smtClean="0">
                <a:latin typeface="+mn-lt"/>
              </a:rPr>
              <a:t>K 9 4 3</a:t>
            </a:r>
            <a:endParaRPr lang="nb-NO" sz="2000" dirty="0">
              <a:latin typeface="+mn-lt"/>
            </a:endParaRPr>
          </a:p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076056" y="5805264"/>
            <a:ext cx="3323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latin typeface="+mn-lt"/>
              </a:rPr>
              <a:t>I begge de siste tilfellene kan vi </a:t>
            </a:r>
          </a:p>
          <a:p>
            <a:r>
              <a:rPr lang="nb-NO" dirty="0" smtClean="0">
                <a:latin typeface="+mn-lt"/>
              </a:rPr>
              <a:t>vinne storeslem (13 stikk)!</a:t>
            </a:r>
            <a:endParaRPr lang="nb-NO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10677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cs typeface="Times New Roman" panose="02020603050405020304" pitchFamily="18" charset="0"/>
              </a:rPr>
              <a:t>Stenbergs 2NT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 smtClean="0">
                <a:cs typeface="Times New Roman" panose="02020603050405020304" pitchFamily="18" charset="0"/>
              </a:rPr>
              <a:t>Ikke mulig å melde alle </a:t>
            </a:r>
            <a:r>
              <a:rPr lang="nb-NO" sz="2800" smtClean="0">
                <a:cs typeface="Times New Roman" panose="02020603050405020304" pitchFamily="18" charset="0"/>
              </a:rPr>
              <a:t>gode </a:t>
            </a:r>
            <a:r>
              <a:rPr lang="nb-NO" sz="2800" smtClean="0">
                <a:cs typeface="Times New Roman" panose="02020603050405020304" pitchFamily="18" charset="0"/>
              </a:rPr>
              <a:t>slemmer!</a:t>
            </a:r>
            <a:endParaRPr lang="nb-NO" sz="2800" dirty="0" smtClean="0">
              <a:cs typeface="Times New Roman" panose="02020603050405020304" pitchFamily="18" charset="0"/>
            </a:endParaRPr>
          </a:p>
          <a:p>
            <a:r>
              <a:rPr lang="nb-NO" sz="2800" dirty="0" smtClean="0">
                <a:cs typeface="Times New Roman" panose="02020603050405020304" pitchFamily="18" charset="0"/>
              </a:rPr>
              <a:t>Viktig å ha metoder for å undersøke graden av tilpasning</a:t>
            </a:r>
          </a:p>
          <a:p>
            <a:r>
              <a:rPr lang="nb-NO" sz="2800" dirty="0" smtClean="0">
                <a:cs typeface="Times New Roman" panose="02020603050405020304" pitchFamily="18" charset="0"/>
              </a:rPr>
              <a:t>Løsningen er en spesialkonvensjon som heter Stenbergs 2NT</a:t>
            </a:r>
          </a:p>
          <a:p>
            <a:r>
              <a:rPr lang="nb-NO" sz="2800" dirty="0" smtClean="0">
                <a:cs typeface="Times New Roman" panose="02020603050405020304" pitchFamily="18" charset="0"/>
              </a:rPr>
              <a:t>Samt renonsvisning</a:t>
            </a:r>
            <a:endParaRPr lang="nb-NO" sz="2800" dirty="0"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3 - Stenbergs 2NT</a:t>
            </a:r>
            <a:endParaRPr lang="nb-NO"/>
          </a:p>
        </p:txBody>
      </p:sp>
      <p:pic>
        <p:nvPicPr>
          <p:cNvPr id="1026" name="Picture 2" descr="C:\Users\Siba Tiller\AppData\Local\Microsoft\Windows\INetCache\IE\O4UQVH3O\MC90042446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435276"/>
            <a:ext cx="1639979" cy="1410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2726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cs typeface="Times New Roman" panose="02020603050405020304" pitchFamily="18" charset="0"/>
              </a:rPr>
              <a:t>Stenbergs 2NT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800" dirty="0" smtClean="0">
                <a:cs typeface="Times New Roman" panose="02020603050405020304" pitchFamily="18" charset="0"/>
              </a:rPr>
              <a:t>Etter 1 M – 2 NT</a:t>
            </a:r>
          </a:p>
          <a:p>
            <a:pPr marL="400050" lvl="1" indent="0">
              <a:buNone/>
            </a:pPr>
            <a:r>
              <a:rPr lang="nb-NO" sz="2000" dirty="0" smtClean="0">
                <a:cs typeface="Times New Roman" panose="02020603050405020304" pitchFamily="18" charset="0"/>
              </a:rPr>
              <a:t>(M = majorfargen. AM=den andre majorfargen)</a:t>
            </a:r>
          </a:p>
          <a:p>
            <a:pPr marL="400050" lvl="1" indent="0">
              <a:buNone/>
            </a:pPr>
            <a:endParaRPr lang="nb-N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3 - Stenbergs 2NT</a:t>
            </a:r>
            <a:endParaRPr lang="nb-NO"/>
          </a:p>
        </p:txBody>
      </p:sp>
      <p:graphicFrame>
        <p:nvGraphicFramePr>
          <p:cNvPr id="6" name="Tabel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12805"/>
              </p:ext>
            </p:extLst>
          </p:nvPr>
        </p:nvGraphicFramePr>
        <p:xfrm>
          <a:off x="1331640" y="2708920"/>
          <a:ext cx="3240360" cy="1854200"/>
        </p:xfrm>
        <a:graphic>
          <a:graphicData uri="http://schemas.openxmlformats.org/drawingml/2006/table">
            <a:tbl>
              <a:tblPr bandRow="1" bandCol="1">
                <a:tableStyleId>{5940675A-B579-460E-94D1-54222C63F5DA}</a:tableStyleId>
              </a:tblPr>
              <a:tblGrid>
                <a:gridCol w="936104"/>
                <a:gridCol w="2304256"/>
              </a:tblGrid>
              <a:tr h="370840">
                <a:tc>
                  <a:txBody>
                    <a:bodyPr/>
                    <a:lstStyle/>
                    <a:p>
                      <a:r>
                        <a:rPr lang="nb-NO" dirty="0" smtClean="0"/>
                        <a:t>3 </a:t>
                      </a:r>
                      <a:r>
                        <a:rPr lang="nb-NO" sz="1800" dirty="0" smtClean="0"/>
                        <a:t>♣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= kortfarge i kløver</a:t>
                      </a:r>
                      <a:endParaRPr lang="nb-N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smtClean="0"/>
                        <a:t>3 </a:t>
                      </a:r>
                      <a:r>
                        <a:rPr lang="nb-NO" sz="1800" dirty="0" smtClean="0">
                          <a:solidFill>
                            <a:srgbClr val="FF0000"/>
                          </a:solidFill>
                        </a:rPr>
                        <a:t>♦</a:t>
                      </a:r>
                      <a:endParaRPr lang="nb-NO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= kortfarge i ruter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smtClean="0"/>
                        <a:t>3 M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= 15+ uten kortfarge</a:t>
                      </a:r>
                      <a:endParaRPr lang="nb-N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smtClean="0"/>
                        <a:t>3 AM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= kortfarge i AM</a:t>
                      </a:r>
                      <a:endParaRPr lang="nb-N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smtClean="0"/>
                        <a:t>3 NT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/>
                        <a:t>= 12-14 uten kortfarge</a:t>
                      </a:r>
                      <a:endParaRPr lang="nb-NO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kstSylinder 6"/>
          <p:cNvSpPr txBox="1"/>
          <p:nvPr/>
        </p:nvSpPr>
        <p:spPr>
          <a:xfrm>
            <a:off x="5148064" y="2819797"/>
            <a:ext cx="3687613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dirty="0" smtClean="0">
                <a:latin typeface="+mn-lt"/>
              </a:rPr>
              <a:t>Med sterk støttehånd til makkers </a:t>
            </a:r>
          </a:p>
          <a:p>
            <a:r>
              <a:rPr lang="nb-NO" sz="2000" dirty="0" smtClean="0">
                <a:latin typeface="+mn-lt"/>
              </a:rPr>
              <a:t>majoråpning meldes 2 NT.</a:t>
            </a:r>
          </a:p>
          <a:p>
            <a:endParaRPr lang="nb-NO" dirty="0" smtClean="0">
              <a:latin typeface="Times New Roman" panose="02020603050405020304" pitchFamily="18" charset="0"/>
            </a:endParaRPr>
          </a:p>
        </p:txBody>
      </p:sp>
      <p:sp>
        <p:nvSpPr>
          <p:cNvPr id="8" name="TekstSylinder 7"/>
          <p:cNvSpPr txBox="1"/>
          <p:nvPr/>
        </p:nvSpPr>
        <p:spPr>
          <a:xfrm>
            <a:off x="3275854" y="5157192"/>
            <a:ext cx="48846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dirty="0" smtClean="0">
                <a:latin typeface="+mn-lt"/>
              </a:rPr>
              <a:t>Direkte hopp til utgang; 1 </a:t>
            </a:r>
            <a:r>
              <a:rPr lang="nb-NO" sz="2000" dirty="0" smtClean="0">
                <a:solidFill>
                  <a:srgbClr val="FF0000"/>
                </a:solidFill>
                <a:latin typeface="+mn-lt"/>
              </a:rPr>
              <a:t>♥ </a:t>
            </a:r>
            <a:r>
              <a:rPr lang="nb-NO" sz="2000" dirty="0" smtClean="0">
                <a:latin typeface="+mn-lt"/>
              </a:rPr>
              <a:t>- 4</a:t>
            </a:r>
            <a:r>
              <a:rPr lang="nb-NO" sz="2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nb-NO" sz="2000" dirty="0" smtClean="0">
                <a:solidFill>
                  <a:srgbClr val="FF0000"/>
                </a:solidFill>
                <a:latin typeface="+mn-lt"/>
              </a:rPr>
              <a:t>♥ </a:t>
            </a:r>
            <a:r>
              <a:rPr lang="nb-NO" sz="2000" dirty="0" smtClean="0">
                <a:latin typeface="+mn-lt"/>
              </a:rPr>
              <a:t>kan nå vise </a:t>
            </a:r>
          </a:p>
          <a:p>
            <a:r>
              <a:rPr lang="nb-NO" sz="2000" dirty="0" smtClean="0">
                <a:latin typeface="+mn-lt"/>
              </a:rPr>
              <a:t>en svak hånd med mange trumf</a:t>
            </a:r>
            <a:endParaRPr lang="nb-NO" sz="2000" dirty="0">
              <a:latin typeface="+mn-lt"/>
            </a:endParaRPr>
          </a:p>
        </p:txBody>
      </p:sp>
      <p:sp>
        <p:nvSpPr>
          <p:cNvPr id="9" name="TekstSylinder 8"/>
          <p:cNvSpPr txBox="1"/>
          <p:nvPr/>
        </p:nvSpPr>
        <p:spPr>
          <a:xfrm>
            <a:off x="5183435" y="3645023"/>
            <a:ext cx="370415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dirty="0">
                <a:latin typeface="+mn-lt"/>
              </a:rPr>
              <a:t>Dobbelt hopp i ny farge er kunstig</a:t>
            </a:r>
          </a:p>
          <a:p>
            <a:r>
              <a:rPr lang="nb-NO" sz="2000" dirty="0">
                <a:latin typeface="+mn-lt"/>
              </a:rPr>
              <a:t>melding og viser minst </a:t>
            </a:r>
            <a:r>
              <a:rPr lang="nb-NO" sz="2000" dirty="0" err="1">
                <a:latin typeface="+mn-lt"/>
              </a:rPr>
              <a:t>firekorts</a:t>
            </a:r>
            <a:r>
              <a:rPr lang="nb-NO" sz="2000" dirty="0">
                <a:latin typeface="+mn-lt"/>
              </a:rPr>
              <a:t> </a:t>
            </a:r>
          </a:p>
          <a:p>
            <a:r>
              <a:rPr lang="nb-NO" sz="2000" dirty="0" smtClean="0">
                <a:latin typeface="+mn-lt"/>
              </a:rPr>
              <a:t>støtte til åpners majorfarge, </a:t>
            </a:r>
            <a:r>
              <a:rPr lang="nb-NO" sz="2000" b="1" dirty="0">
                <a:latin typeface="+mn-lt"/>
              </a:rPr>
              <a:t>og</a:t>
            </a:r>
            <a:r>
              <a:rPr lang="nb-NO" sz="2000" dirty="0">
                <a:latin typeface="+mn-lt"/>
              </a:rPr>
              <a:t> </a:t>
            </a:r>
            <a:endParaRPr lang="nb-NO" sz="2000" dirty="0" smtClean="0">
              <a:latin typeface="+mn-lt"/>
            </a:endParaRPr>
          </a:p>
          <a:p>
            <a:r>
              <a:rPr lang="nb-NO" sz="2000" dirty="0" smtClean="0">
                <a:latin typeface="+mn-lt"/>
              </a:rPr>
              <a:t>renons </a:t>
            </a:r>
            <a:r>
              <a:rPr lang="nb-NO" sz="2000" dirty="0">
                <a:latin typeface="+mn-lt"/>
              </a:rPr>
              <a:t>i den meldte fargen</a:t>
            </a:r>
          </a:p>
        </p:txBody>
      </p:sp>
    </p:spTree>
    <p:extLst>
      <p:ext uri="{BB962C8B-B14F-4D97-AF65-F5344CB8AC3E}">
        <p14:creationId xmlns:p14="http://schemas.microsoft.com/office/powerpoint/2010/main" val="3928200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712968" cy="1143000"/>
          </a:xfrm>
        </p:spPr>
        <p:txBody>
          <a:bodyPr>
            <a:noAutofit/>
          </a:bodyPr>
          <a:lstStyle/>
          <a:p>
            <a:r>
              <a:rPr lang="nb-NO" sz="4800" b="1" dirty="0">
                <a:cs typeface="Times New Roman" panose="02020603050405020304" pitchFamily="18" charset="0"/>
              </a:rPr>
              <a:t>Stenbergs </a:t>
            </a:r>
            <a:r>
              <a:rPr lang="nb-NO" sz="4800" b="1" dirty="0" smtClean="0">
                <a:cs typeface="Times New Roman" panose="02020603050405020304" pitchFamily="18" charset="0"/>
              </a:rPr>
              <a:t>2NT</a:t>
            </a:r>
            <a:br>
              <a:rPr lang="nb-NO" sz="4800" b="1" dirty="0" smtClean="0">
                <a:cs typeface="Times New Roman" panose="02020603050405020304" pitchFamily="18" charset="0"/>
              </a:rPr>
            </a:br>
            <a:r>
              <a:rPr lang="nb-NO" sz="3200" b="1" dirty="0" smtClean="0">
                <a:cs typeface="Times New Roman" panose="02020603050405020304" pitchFamily="18" charset="0"/>
              </a:rPr>
              <a:t>Trumfstøtte i majorfarge (M=åpnet majorfarge)</a:t>
            </a:r>
            <a:endParaRPr lang="nb-NO" sz="3200" b="1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3 - Stenbergs 2NT</a:t>
            </a:r>
            <a:endParaRPr lang="nb-NO"/>
          </a:p>
        </p:txBody>
      </p:sp>
      <p:graphicFrame>
        <p:nvGraphicFramePr>
          <p:cNvPr id="4" name="Tabel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40171"/>
              </p:ext>
            </p:extLst>
          </p:nvPr>
        </p:nvGraphicFramePr>
        <p:xfrm>
          <a:off x="611560" y="1844824"/>
          <a:ext cx="7704857" cy="2865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4097"/>
                <a:gridCol w="1152127"/>
                <a:gridCol w="5688633"/>
              </a:tblGrid>
              <a:tr h="370840">
                <a:tc>
                  <a:txBody>
                    <a:bodyPr/>
                    <a:lstStyle/>
                    <a:p>
                      <a:r>
                        <a:rPr lang="nb-NO" b="1" dirty="0" smtClean="0">
                          <a:latin typeface="+mn-lt"/>
                        </a:rPr>
                        <a:t>Åpning</a:t>
                      </a:r>
                      <a:endParaRPr lang="nb-NO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b="1" dirty="0" smtClean="0">
                          <a:latin typeface="+mn-lt"/>
                        </a:rPr>
                        <a:t>Svar</a:t>
                      </a:r>
                      <a:endParaRPr lang="nb-NO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b="1" dirty="0" smtClean="0">
                          <a:latin typeface="+mn-lt"/>
                        </a:rPr>
                        <a:t>Betydning</a:t>
                      </a:r>
                      <a:endParaRPr lang="nb-NO" b="1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+mn-lt"/>
                        </a:rPr>
                        <a:t>1 M</a:t>
                      </a:r>
                      <a:endParaRPr lang="nb-NO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+mn-lt"/>
                        </a:rPr>
                        <a:t>2 M</a:t>
                      </a:r>
                      <a:endParaRPr lang="nb-NO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+mn-lt"/>
                        </a:rPr>
                        <a:t>6-9 </a:t>
                      </a:r>
                      <a:r>
                        <a:rPr lang="nb-NO" dirty="0" err="1" smtClean="0">
                          <a:latin typeface="+mn-lt"/>
                        </a:rPr>
                        <a:t>htp</a:t>
                      </a:r>
                      <a:r>
                        <a:rPr lang="nb-NO" dirty="0" smtClean="0">
                          <a:latin typeface="+mn-lt"/>
                        </a:rPr>
                        <a:t>, fire trumf eller tre med fargeegnet hånd</a:t>
                      </a:r>
                      <a:endParaRPr lang="nb-NO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+mn-lt"/>
                        </a:rPr>
                        <a:t>1 M</a:t>
                      </a:r>
                      <a:endParaRPr lang="nb-NO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+mn-lt"/>
                        </a:rPr>
                        <a:t>3 M</a:t>
                      </a:r>
                      <a:endParaRPr lang="nb-NO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+mn-lt"/>
                        </a:rPr>
                        <a:t>10-12 </a:t>
                      </a:r>
                      <a:r>
                        <a:rPr lang="nb-NO" dirty="0" err="1" smtClean="0">
                          <a:latin typeface="+mn-lt"/>
                        </a:rPr>
                        <a:t>htp</a:t>
                      </a:r>
                      <a:r>
                        <a:rPr lang="nb-NO" dirty="0" smtClean="0">
                          <a:latin typeface="+mn-lt"/>
                        </a:rPr>
                        <a:t>, minst fire</a:t>
                      </a:r>
                      <a:r>
                        <a:rPr lang="nb-NO" baseline="0" dirty="0" smtClean="0">
                          <a:latin typeface="+mn-lt"/>
                        </a:rPr>
                        <a:t> trumf</a:t>
                      </a:r>
                      <a:endParaRPr lang="nb-NO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+mn-lt"/>
                        </a:rPr>
                        <a:t>1 M</a:t>
                      </a:r>
                      <a:endParaRPr lang="nb-NO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+mn-lt"/>
                        </a:rPr>
                        <a:t>4 M</a:t>
                      </a:r>
                      <a:endParaRPr lang="nb-NO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err="1" smtClean="0">
                          <a:latin typeface="+mn-lt"/>
                        </a:rPr>
                        <a:t>Sperremelding</a:t>
                      </a:r>
                      <a:r>
                        <a:rPr lang="nb-NO" dirty="0" smtClean="0">
                          <a:latin typeface="+mn-lt"/>
                        </a:rPr>
                        <a:t>, maks 12 </a:t>
                      </a:r>
                      <a:r>
                        <a:rPr lang="nb-NO" dirty="0" err="1" smtClean="0">
                          <a:latin typeface="+mn-lt"/>
                        </a:rPr>
                        <a:t>htp</a:t>
                      </a:r>
                      <a:r>
                        <a:rPr lang="nb-NO" dirty="0" smtClean="0">
                          <a:latin typeface="+mn-lt"/>
                        </a:rPr>
                        <a:t>, god støtte,</a:t>
                      </a:r>
                    </a:p>
                    <a:p>
                      <a:r>
                        <a:rPr lang="nb-NO" dirty="0" smtClean="0">
                          <a:latin typeface="+mn-lt"/>
                        </a:rPr>
                        <a:t>ubalansert hånd</a:t>
                      </a:r>
                      <a:endParaRPr lang="nb-NO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+mn-lt"/>
                        </a:rPr>
                        <a:t>1 M</a:t>
                      </a:r>
                      <a:endParaRPr lang="nb-NO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+mn-lt"/>
                        </a:rPr>
                        <a:t>2 NT</a:t>
                      </a:r>
                      <a:endParaRPr lang="nb-NO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+mn-lt"/>
                        </a:rPr>
                        <a:t>Stenberg, 13+ </a:t>
                      </a:r>
                      <a:r>
                        <a:rPr lang="nb-NO" dirty="0" err="1" smtClean="0">
                          <a:latin typeface="+mn-lt"/>
                        </a:rPr>
                        <a:t>htp</a:t>
                      </a:r>
                      <a:r>
                        <a:rPr lang="nb-NO" dirty="0" smtClean="0">
                          <a:latin typeface="+mn-lt"/>
                        </a:rPr>
                        <a:t>, minst 4 trumf</a:t>
                      </a:r>
                      <a:endParaRPr lang="nb-NO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+mn-lt"/>
                        </a:rPr>
                        <a:t>1 </a:t>
                      </a:r>
                      <a:r>
                        <a:rPr lang="nb-NO" sz="18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♥</a:t>
                      </a:r>
                      <a:endParaRPr lang="nb-NO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+mn-lt"/>
                        </a:rPr>
                        <a:t>3</a:t>
                      </a:r>
                      <a:r>
                        <a:rPr lang="nb-NO" sz="1800" dirty="0" smtClean="0">
                          <a:latin typeface="+mn-lt"/>
                        </a:rPr>
                        <a:t>♠/4♣/4</a:t>
                      </a:r>
                      <a:r>
                        <a:rPr lang="nb-NO" sz="18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♦</a:t>
                      </a:r>
                      <a:endParaRPr lang="nb-NO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+mn-lt"/>
                        </a:rPr>
                        <a:t>13+ </a:t>
                      </a:r>
                      <a:r>
                        <a:rPr lang="nb-NO" dirty="0" err="1" smtClean="0">
                          <a:latin typeface="+mn-lt"/>
                        </a:rPr>
                        <a:t>htp</a:t>
                      </a:r>
                      <a:r>
                        <a:rPr lang="nb-NO" dirty="0" smtClean="0">
                          <a:latin typeface="+mn-lt"/>
                        </a:rPr>
                        <a:t>, fire trumf, renons i meldte farge</a:t>
                      </a:r>
                      <a:endParaRPr lang="nb-NO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+mn-lt"/>
                        </a:rPr>
                        <a:t>1 </a:t>
                      </a:r>
                      <a:r>
                        <a:rPr lang="nb-NO" sz="1800" dirty="0" smtClean="0">
                          <a:latin typeface="+mn-lt"/>
                        </a:rPr>
                        <a:t>♠</a:t>
                      </a:r>
                      <a:endParaRPr lang="nb-NO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+mn-lt"/>
                        </a:rPr>
                        <a:t>4</a:t>
                      </a:r>
                      <a:r>
                        <a:rPr lang="nb-NO" sz="1800" dirty="0" smtClean="0">
                          <a:latin typeface="+mn-lt"/>
                        </a:rPr>
                        <a:t>♣/4</a:t>
                      </a:r>
                      <a:r>
                        <a:rPr lang="nb-NO" sz="18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♦</a:t>
                      </a:r>
                      <a:r>
                        <a:rPr lang="nb-NO" sz="1800" dirty="0" smtClean="0">
                          <a:latin typeface="+mn-lt"/>
                        </a:rPr>
                        <a:t>/4</a:t>
                      </a:r>
                      <a:r>
                        <a:rPr lang="nb-NO" sz="18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♥</a:t>
                      </a:r>
                      <a:endParaRPr lang="nb-NO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dirty="0" smtClean="0">
                          <a:latin typeface="+mn-lt"/>
                        </a:rPr>
                        <a:t>13+ </a:t>
                      </a:r>
                      <a:r>
                        <a:rPr lang="nb-NO" dirty="0" err="1" smtClean="0">
                          <a:latin typeface="+mn-lt"/>
                        </a:rPr>
                        <a:t>htp</a:t>
                      </a:r>
                      <a:r>
                        <a:rPr lang="nb-NO" dirty="0" smtClean="0">
                          <a:latin typeface="+mn-lt"/>
                        </a:rPr>
                        <a:t>, fire trumf, renons i meldte farge</a:t>
                      </a:r>
                      <a:endParaRPr lang="nb-NO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210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cs typeface="Times New Roman" panose="02020603050405020304" pitchFamily="18" charset="0"/>
              </a:rPr>
              <a:t>Svar på Stenbergs 2NT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dirty="0" smtClean="0">
                <a:cs typeface="Times New Roman" panose="02020603050405020304" pitchFamily="18" charset="0"/>
              </a:rPr>
              <a:t>Åpner skal beskrive sin hånd nærmere etter 2NT:</a:t>
            </a:r>
          </a:p>
          <a:p>
            <a:r>
              <a:rPr lang="nb-NO" sz="2400" dirty="0" smtClean="0">
                <a:cs typeface="Times New Roman" panose="02020603050405020304" pitchFamily="18" charset="0"/>
              </a:rPr>
              <a:t>Melde ny farge for å vise kortfarge (</a:t>
            </a:r>
            <a:r>
              <a:rPr lang="nb-NO" sz="2400" dirty="0" err="1" smtClean="0">
                <a:cs typeface="Times New Roman" panose="02020603050405020304" pitchFamily="18" charset="0"/>
              </a:rPr>
              <a:t>singelton</a:t>
            </a:r>
            <a:r>
              <a:rPr lang="nb-NO" sz="2400" dirty="0" smtClean="0">
                <a:cs typeface="Times New Roman" panose="02020603050405020304" pitchFamily="18" charset="0"/>
              </a:rPr>
              <a:t> eller renons)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b-NO" sz="2000" dirty="0" smtClean="0">
                <a:cs typeface="Times New Roman" panose="02020603050405020304" pitchFamily="18" charset="0"/>
              </a:rPr>
              <a:t>Eneste honnørkort som matcher godt til </a:t>
            </a:r>
            <a:r>
              <a:rPr lang="nb-NO" sz="2000" dirty="0" err="1" smtClean="0">
                <a:cs typeface="Times New Roman" panose="02020603050405020304" pitchFamily="18" charset="0"/>
              </a:rPr>
              <a:t>singelton</a:t>
            </a:r>
            <a:r>
              <a:rPr lang="nb-NO" sz="2000" dirty="0" smtClean="0">
                <a:cs typeface="Times New Roman" panose="02020603050405020304" pitchFamily="18" charset="0"/>
              </a:rPr>
              <a:t>, er esset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b-NO" sz="2000" dirty="0" smtClean="0">
                <a:cs typeface="Times New Roman" panose="02020603050405020304" pitchFamily="18" charset="0"/>
              </a:rPr>
              <a:t>Best å ha </a:t>
            </a:r>
            <a:r>
              <a:rPr lang="nb-NO" sz="2000" dirty="0" err="1" smtClean="0">
                <a:cs typeface="Times New Roman" panose="02020603050405020304" pitchFamily="18" charset="0"/>
              </a:rPr>
              <a:t>småkort</a:t>
            </a:r>
            <a:r>
              <a:rPr lang="nb-NO" sz="2000" dirty="0" smtClean="0">
                <a:cs typeface="Times New Roman" panose="02020603050405020304" pitchFamily="18" charset="0"/>
              </a:rPr>
              <a:t> i kortfargen</a:t>
            </a:r>
          </a:p>
          <a:p>
            <a:r>
              <a:rPr lang="nb-NO" sz="2400" dirty="0" err="1" smtClean="0">
                <a:cs typeface="Times New Roman" panose="02020603050405020304" pitchFamily="18" charset="0"/>
              </a:rPr>
              <a:t>Gjenmelde</a:t>
            </a:r>
            <a:r>
              <a:rPr lang="nb-NO" sz="2400" dirty="0" smtClean="0">
                <a:cs typeface="Times New Roman" panose="02020603050405020304" pitchFamily="18" charset="0"/>
              </a:rPr>
              <a:t> sin majorfarge med 15+ hp </a:t>
            </a:r>
          </a:p>
          <a:p>
            <a:r>
              <a:rPr lang="nb-NO" sz="2400" dirty="0" smtClean="0">
                <a:cs typeface="Times New Roman" panose="02020603050405020304" pitchFamily="18" charset="0"/>
              </a:rPr>
              <a:t>Melde 3NT med 12-14</a:t>
            </a:r>
          </a:p>
          <a:p>
            <a:endParaRPr lang="nb-NO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3 - Stenbergs 2NT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95689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z="4800" b="1" dirty="0" smtClean="0">
                <a:cs typeface="Times New Roman" panose="02020603050405020304" pitchFamily="18" charset="0"/>
              </a:rPr>
              <a:t>Svar på Stenbergs 2NT</a:t>
            </a:r>
            <a:br>
              <a:rPr lang="nb-NO" sz="4800" b="1" dirty="0" smtClean="0">
                <a:cs typeface="Times New Roman" panose="02020603050405020304" pitchFamily="18" charset="0"/>
              </a:rPr>
            </a:br>
            <a:r>
              <a:rPr lang="nb-NO" sz="2400" b="1" dirty="0" smtClean="0">
                <a:cs typeface="Times New Roman" panose="02020603050405020304" pitchFamily="18" charset="0"/>
              </a:rPr>
              <a:t>Eksempler</a:t>
            </a:r>
            <a:endParaRPr lang="nb-NO" sz="4800" b="1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247528" y="1844824"/>
            <a:ext cx="3236168" cy="2044824"/>
          </a:xfrm>
        </p:spPr>
        <p:txBody>
          <a:bodyPr/>
          <a:lstStyle/>
          <a:p>
            <a:r>
              <a:rPr lang="nb-NO" sz="2000" dirty="0" smtClean="0">
                <a:cs typeface="Times New Roman" panose="02020603050405020304" pitchFamily="18" charset="0"/>
              </a:rPr>
              <a:t>Åpner:</a:t>
            </a:r>
          </a:p>
          <a:p>
            <a:pPr marL="400050" lvl="1" indent="0">
              <a:buNone/>
            </a:pPr>
            <a:r>
              <a:rPr lang="nb-NO" sz="2000" dirty="0" smtClean="0">
                <a:cs typeface="Times New Roman" panose="02020603050405020304" pitchFamily="18" charset="0"/>
              </a:rPr>
              <a:t>♠ E </a:t>
            </a:r>
            <a:r>
              <a:rPr lang="nb-NO" sz="2000" dirty="0" err="1" smtClean="0">
                <a:cs typeface="Times New Roman" panose="02020603050405020304" pitchFamily="18" charset="0"/>
              </a:rPr>
              <a:t>kn</a:t>
            </a:r>
            <a:r>
              <a:rPr lang="nb-NO" sz="2000" dirty="0" smtClean="0">
                <a:cs typeface="Times New Roman" panose="02020603050405020304" pitchFamily="18" charset="0"/>
              </a:rPr>
              <a:t> 7 6 3</a:t>
            </a:r>
          </a:p>
          <a:p>
            <a:pPr marL="400050" lvl="1" indent="0">
              <a:buNone/>
            </a:pPr>
            <a:r>
              <a:rPr lang="nb-NO" sz="20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♥ </a:t>
            </a:r>
            <a:r>
              <a:rPr lang="nb-NO" sz="2000" dirty="0" smtClean="0">
                <a:cs typeface="Times New Roman" panose="02020603050405020304" pitchFamily="18" charset="0"/>
              </a:rPr>
              <a:t>K D 3</a:t>
            </a:r>
          </a:p>
          <a:p>
            <a:pPr marL="400050" lvl="1" indent="0">
              <a:buNone/>
            </a:pPr>
            <a:r>
              <a:rPr lang="nb-NO" sz="20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♦ </a:t>
            </a:r>
            <a:r>
              <a:rPr lang="nb-NO" sz="2000" dirty="0" smtClean="0">
                <a:cs typeface="Times New Roman" panose="02020603050405020304" pitchFamily="18" charset="0"/>
              </a:rPr>
              <a:t>4</a:t>
            </a:r>
          </a:p>
          <a:p>
            <a:pPr marL="400050" lvl="1" indent="0">
              <a:buNone/>
            </a:pPr>
            <a:r>
              <a:rPr lang="nb-NO" sz="2000" dirty="0" smtClean="0">
                <a:cs typeface="Times New Roman" panose="02020603050405020304" pitchFamily="18" charset="0"/>
              </a:rPr>
              <a:t>♣ E 8 6 4</a:t>
            </a:r>
            <a:endParaRPr lang="nb-NO" sz="20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4008" y="1772816"/>
            <a:ext cx="4038600" cy="2088232"/>
          </a:xfrm>
        </p:spPr>
        <p:txBody>
          <a:bodyPr/>
          <a:lstStyle/>
          <a:p>
            <a:r>
              <a:rPr lang="nb-NO" sz="2000" dirty="0" smtClean="0">
                <a:cs typeface="Times New Roman" panose="02020603050405020304" pitchFamily="18" charset="0"/>
              </a:rPr>
              <a:t>Svarer:</a:t>
            </a:r>
          </a:p>
          <a:p>
            <a:pPr marL="400050" lvl="1" indent="0">
              <a:buNone/>
            </a:pPr>
            <a:r>
              <a:rPr lang="nb-NO" sz="2000" dirty="0">
                <a:cs typeface="Times New Roman" panose="02020603050405020304" pitchFamily="18" charset="0"/>
              </a:rPr>
              <a:t>♠ </a:t>
            </a:r>
            <a:r>
              <a:rPr lang="nb-NO" sz="2000" dirty="0" smtClean="0">
                <a:cs typeface="Times New Roman" panose="02020603050405020304" pitchFamily="18" charset="0"/>
              </a:rPr>
              <a:t>K D 10 8 2</a:t>
            </a:r>
            <a:endParaRPr lang="nb-NO" sz="20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  <a:cs typeface="Times New Roman" panose="02020603050405020304" pitchFamily="18" charset="0"/>
              </a:rPr>
              <a:t>♥ </a:t>
            </a:r>
            <a:r>
              <a:rPr lang="nb-NO" sz="2000" dirty="0" smtClean="0">
                <a:cs typeface="Times New Roman" panose="02020603050405020304" pitchFamily="18" charset="0"/>
              </a:rPr>
              <a:t>7 6 2</a:t>
            </a:r>
            <a:endParaRPr lang="nb-NO" sz="20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  <a:cs typeface="Times New Roman" panose="02020603050405020304" pitchFamily="18" charset="0"/>
              </a:rPr>
              <a:t>♦ </a:t>
            </a:r>
            <a:r>
              <a:rPr lang="nb-NO" sz="2000" dirty="0" smtClean="0">
                <a:cs typeface="Times New Roman" panose="02020603050405020304" pitchFamily="18" charset="0"/>
              </a:rPr>
              <a:t>K </a:t>
            </a:r>
            <a:r>
              <a:rPr lang="nb-NO" sz="2000" dirty="0" err="1" smtClean="0">
                <a:cs typeface="Times New Roman" panose="02020603050405020304" pitchFamily="18" charset="0"/>
              </a:rPr>
              <a:t>kn</a:t>
            </a:r>
            <a:r>
              <a:rPr lang="nb-NO" sz="2000" dirty="0" smtClean="0">
                <a:cs typeface="Times New Roman" panose="02020603050405020304" pitchFamily="18" charset="0"/>
              </a:rPr>
              <a:t> 6</a:t>
            </a:r>
            <a:endParaRPr lang="nb-NO" sz="20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000" dirty="0">
                <a:cs typeface="Times New Roman" panose="02020603050405020304" pitchFamily="18" charset="0"/>
              </a:rPr>
              <a:t>♣ </a:t>
            </a:r>
            <a:r>
              <a:rPr lang="nb-NO" sz="2000" dirty="0" smtClean="0">
                <a:cs typeface="Times New Roman" panose="02020603050405020304" pitchFamily="18" charset="0"/>
              </a:rPr>
              <a:t>K 7</a:t>
            </a:r>
            <a:endParaRPr lang="nb-NO" sz="20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nb-NO" sz="2000" dirty="0" smtClean="0"/>
          </a:p>
          <a:p>
            <a:endParaRPr lang="nb-NO" sz="2000" dirty="0" smtClean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3 - Stenbergs 2NT</a:t>
            </a:r>
            <a:endParaRPr lang="nb-NO"/>
          </a:p>
        </p:txBody>
      </p:sp>
      <p:sp>
        <p:nvSpPr>
          <p:cNvPr id="6" name="TekstSylinder 5"/>
          <p:cNvSpPr txBox="1"/>
          <p:nvPr/>
        </p:nvSpPr>
        <p:spPr>
          <a:xfrm>
            <a:off x="1244055" y="4102913"/>
            <a:ext cx="59114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latin typeface="+mn-lt"/>
              </a:rPr>
              <a:t>Meget dårlig tilpasning; </a:t>
            </a:r>
          </a:p>
          <a:p>
            <a:r>
              <a:rPr lang="nb-NO" dirty="0" smtClean="0">
                <a:solidFill>
                  <a:srgbClr val="FF0000"/>
                </a:solidFill>
                <a:latin typeface="+mn-lt"/>
              </a:rPr>
              <a:t>♦ </a:t>
            </a:r>
            <a:r>
              <a:rPr lang="nb-NO" dirty="0" smtClean="0">
                <a:latin typeface="+mn-lt"/>
              </a:rPr>
              <a:t>K-</a:t>
            </a:r>
            <a:r>
              <a:rPr lang="nb-NO" dirty="0" err="1" smtClean="0">
                <a:latin typeface="+mn-lt"/>
              </a:rPr>
              <a:t>kn</a:t>
            </a:r>
            <a:r>
              <a:rPr lang="nb-NO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nb-NO" dirty="0" smtClean="0">
                <a:latin typeface="+mn-lt"/>
              </a:rPr>
              <a:t>overfor </a:t>
            </a:r>
            <a:r>
              <a:rPr lang="nb-NO" dirty="0" err="1" smtClean="0">
                <a:latin typeface="+mn-lt"/>
              </a:rPr>
              <a:t>singelton</a:t>
            </a:r>
            <a:r>
              <a:rPr lang="nb-NO" dirty="0" smtClean="0">
                <a:latin typeface="+mn-lt"/>
              </a:rPr>
              <a:t> hos makker er lite verd.</a:t>
            </a:r>
          </a:p>
          <a:p>
            <a:r>
              <a:rPr lang="nb-NO" dirty="0" smtClean="0">
                <a:latin typeface="+mn-lt"/>
              </a:rPr>
              <a:t>Slem er sjanseløs. </a:t>
            </a:r>
          </a:p>
          <a:p>
            <a:r>
              <a:rPr lang="nb-NO" dirty="0" smtClean="0">
                <a:latin typeface="+mn-lt"/>
              </a:rPr>
              <a:t>Best å stoppe i 4 ♠</a:t>
            </a:r>
            <a:r>
              <a:rPr lang="nb-NO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2258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z="4800" b="1" dirty="0" smtClean="0">
                <a:cs typeface="Times New Roman" panose="02020603050405020304" pitchFamily="18" charset="0"/>
              </a:rPr>
              <a:t>Svar på Stenbergs 2NT</a:t>
            </a:r>
            <a:br>
              <a:rPr lang="nb-NO" sz="4800" b="1" dirty="0" smtClean="0">
                <a:cs typeface="Times New Roman" panose="02020603050405020304" pitchFamily="18" charset="0"/>
              </a:rPr>
            </a:br>
            <a:r>
              <a:rPr lang="nb-NO" sz="2400" b="1" dirty="0">
                <a:cs typeface="Times New Roman" panose="02020603050405020304" pitchFamily="18" charset="0"/>
              </a:rPr>
              <a:t> </a:t>
            </a:r>
            <a:r>
              <a:rPr lang="nb-NO" sz="2400" b="1" dirty="0" smtClean="0">
                <a:cs typeface="Times New Roman" panose="02020603050405020304" pitchFamily="18" charset="0"/>
              </a:rPr>
              <a:t>Flere eksempler</a:t>
            </a:r>
            <a:endParaRPr lang="nb-NO" sz="4800" b="1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247528" y="1844824"/>
            <a:ext cx="3236168" cy="2044824"/>
          </a:xfrm>
        </p:spPr>
        <p:txBody>
          <a:bodyPr/>
          <a:lstStyle/>
          <a:p>
            <a:r>
              <a:rPr lang="nb-NO" dirty="0" smtClean="0">
                <a:cs typeface="Times New Roman" panose="02020603050405020304" pitchFamily="18" charset="0"/>
              </a:rPr>
              <a:t>Åpner:</a:t>
            </a:r>
          </a:p>
          <a:p>
            <a:pPr marL="400050" lvl="1" indent="0">
              <a:buNone/>
            </a:pPr>
            <a:r>
              <a:rPr lang="nb-NO" sz="2000" dirty="0" smtClean="0">
                <a:cs typeface="Times New Roman" panose="02020603050405020304" pitchFamily="18" charset="0"/>
              </a:rPr>
              <a:t>♠ E </a:t>
            </a:r>
            <a:r>
              <a:rPr lang="nb-NO" sz="2000" dirty="0" err="1" smtClean="0">
                <a:cs typeface="Times New Roman" panose="02020603050405020304" pitchFamily="18" charset="0"/>
              </a:rPr>
              <a:t>kn</a:t>
            </a:r>
            <a:r>
              <a:rPr lang="nb-NO" sz="2000" dirty="0" smtClean="0">
                <a:cs typeface="Times New Roman" panose="02020603050405020304" pitchFamily="18" charset="0"/>
              </a:rPr>
              <a:t> 7 6 3</a:t>
            </a:r>
          </a:p>
          <a:p>
            <a:pPr marL="400050" lvl="1" indent="0">
              <a:buNone/>
            </a:pPr>
            <a:r>
              <a:rPr lang="nb-NO" sz="20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♥ </a:t>
            </a:r>
            <a:r>
              <a:rPr lang="nb-NO" sz="2000" dirty="0" smtClean="0">
                <a:cs typeface="Times New Roman" panose="02020603050405020304" pitchFamily="18" charset="0"/>
              </a:rPr>
              <a:t>K D 3</a:t>
            </a:r>
          </a:p>
          <a:p>
            <a:pPr marL="400050" lvl="1" indent="0">
              <a:buNone/>
            </a:pPr>
            <a:r>
              <a:rPr lang="nb-NO" sz="20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♦ </a:t>
            </a:r>
            <a:r>
              <a:rPr lang="nb-NO" sz="2000" dirty="0" smtClean="0">
                <a:cs typeface="Times New Roman" panose="02020603050405020304" pitchFamily="18" charset="0"/>
              </a:rPr>
              <a:t>4</a:t>
            </a:r>
          </a:p>
          <a:p>
            <a:pPr marL="400050" lvl="1" indent="0">
              <a:buNone/>
            </a:pPr>
            <a:r>
              <a:rPr lang="nb-NO" sz="2000" dirty="0" smtClean="0">
                <a:cs typeface="Times New Roman" panose="02020603050405020304" pitchFamily="18" charset="0"/>
              </a:rPr>
              <a:t>♣ E 8 6 4</a:t>
            </a:r>
            <a:endParaRPr lang="nb-NO" sz="20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4008" y="1772816"/>
            <a:ext cx="4038600" cy="2088232"/>
          </a:xfrm>
        </p:spPr>
        <p:txBody>
          <a:bodyPr/>
          <a:lstStyle/>
          <a:p>
            <a:r>
              <a:rPr lang="nb-NO" dirty="0" smtClean="0">
                <a:cs typeface="Times New Roman" panose="02020603050405020304" pitchFamily="18" charset="0"/>
              </a:rPr>
              <a:t>Svarer:</a:t>
            </a:r>
          </a:p>
          <a:p>
            <a:pPr marL="400050" lvl="1" indent="0">
              <a:buNone/>
            </a:pPr>
            <a:r>
              <a:rPr lang="nb-NO" sz="2000" dirty="0">
                <a:cs typeface="Times New Roman" panose="02020603050405020304" pitchFamily="18" charset="0"/>
              </a:rPr>
              <a:t>♠ </a:t>
            </a:r>
            <a:r>
              <a:rPr lang="nb-NO" sz="2000" dirty="0" smtClean="0">
                <a:cs typeface="Times New Roman" panose="02020603050405020304" pitchFamily="18" charset="0"/>
              </a:rPr>
              <a:t>K D 10 8 2</a:t>
            </a:r>
            <a:endParaRPr lang="nb-NO" sz="20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  <a:cs typeface="Times New Roman" panose="02020603050405020304" pitchFamily="18" charset="0"/>
              </a:rPr>
              <a:t>♥ </a:t>
            </a:r>
            <a:r>
              <a:rPr lang="nb-NO" sz="2000" dirty="0" smtClean="0">
                <a:cs typeface="Times New Roman" panose="02020603050405020304" pitchFamily="18" charset="0"/>
              </a:rPr>
              <a:t>7 6 2</a:t>
            </a:r>
            <a:endParaRPr lang="nb-NO" sz="20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  <a:cs typeface="Times New Roman" panose="02020603050405020304" pitchFamily="18" charset="0"/>
              </a:rPr>
              <a:t>♦ </a:t>
            </a:r>
            <a:r>
              <a:rPr lang="nb-NO" sz="2000" dirty="0" smtClean="0">
                <a:cs typeface="Times New Roman" panose="02020603050405020304" pitchFamily="18" charset="0"/>
              </a:rPr>
              <a:t>E 9 6</a:t>
            </a:r>
            <a:endParaRPr lang="nb-NO" sz="20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000" dirty="0">
                <a:cs typeface="Times New Roman" panose="02020603050405020304" pitchFamily="18" charset="0"/>
              </a:rPr>
              <a:t>♣ </a:t>
            </a:r>
            <a:r>
              <a:rPr lang="nb-NO" sz="2000" dirty="0" smtClean="0">
                <a:cs typeface="Times New Roman" panose="02020603050405020304" pitchFamily="18" charset="0"/>
              </a:rPr>
              <a:t>K 7</a:t>
            </a:r>
            <a:endParaRPr lang="nb-NO" sz="20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nb-NO" sz="2000" dirty="0" smtClean="0"/>
          </a:p>
          <a:p>
            <a:endParaRPr lang="nb-NO" sz="2000" dirty="0" smtClean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3 - Stenbergs 2NT</a:t>
            </a:r>
            <a:endParaRPr lang="nb-NO"/>
          </a:p>
        </p:txBody>
      </p:sp>
      <p:sp>
        <p:nvSpPr>
          <p:cNvPr id="6" name="TekstSylinder 5"/>
          <p:cNvSpPr txBox="1"/>
          <p:nvPr/>
        </p:nvSpPr>
        <p:spPr>
          <a:xfrm>
            <a:off x="1208187" y="4102913"/>
            <a:ext cx="59114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latin typeface="+mn-lt"/>
              </a:rPr>
              <a:t>Her er svarers hånd endret litt;</a:t>
            </a:r>
          </a:p>
          <a:p>
            <a:r>
              <a:rPr lang="nb-NO" dirty="0" smtClean="0">
                <a:latin typeface="+mn-lt"/>
              </a:rPr>
              <a:t>samme fordeling og samme antall honnørpoeng.</a:t>
            </a:r>
          </a:p>
          <a:p>
            <a:r>
              <a:rPr lang="nb-NO" dirty="0" smtClean="0">
                <a:latin typeface="+mn-lt"/>
              </a:rPr>
              <a:t>Slem er mulig, kun avhengig av hvor </a:t>
            </a:r>
            <a:r>
              <a:rPr lang="nb-NO" dirty="0" smtClean="0">
                <a:solidFill>
                  <a:srgbClr val="FF0000"/>
                </a:solidFill>
                <a:latin typeface="+mn-lt"/>
              </a:rPr>
              <a:t>♥</a:t>
            </a:r>
            <a:r>
              <a:rPr lang="nb-NO" dirty="0" smtClean="0">
                <a:latin typeface="+mn-lt"/>
              </a:rPr>
              <a:t> Ess er plassert</a:t>
            </a:r>
            <a:endParaRPr lang="nb-NO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0628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z="4800" b="1" dirty="0" smtClean="0">
                <a:cs typeface="Times New Roman" panose="02020603050405020304" pitchFamily="18" charset="0"/>
              </a:rPr>
              <a:t>Svar på Stenbergs 2NT</a:t>
            </a:r>
            <a:br>
              <a:rPr lang="nb-NO" sz="4800" b="1" dirty="0" smtClean="0">
                <a:cs typeface="Times New Roman" panose="02020603050405020304" pitchFamily="18" charset="0"/>
              </a:rPr>
            </a:br>
            <a:r>
              <a:rPr lang="nb-NO" sz="2400" b="1" dirty="0">
                <a:cs typeface="Times New Roman" panose="02020603050405020304" pitchFamily="18" charset="0"/>
              </a:rPr>
              <a:t> </a:t>
            </a:r>
            <a:r>
              <a:rPr lang="nb-NO" sz="2400" b="1" dirty="0" smtClean="0">
                <a:cs typeface="Times New Roman" panose="02020603050405020304" pitchFamily="18" charset="0"/>
              </a:rPr>
              <a:t>Flere eksempler</a:t>
            </a:r>
            <a:endParaRPr lang="nb-NO" sz="4800" b="1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247528" y="1844824"/>
            <a:ext cx="3236168" cy="2044824"/>
          </a:xfrm>
        </p:spPr>
        <p:txBody>
          <a:bodyPr/>
          <a:lstStyle/>
          <a:p>
            <a:r>
              <a:rPr lang="nb-NO" dirty="0" smtClean="0">
                <a:cs typeface="Times New Roman" panose="02020603050405020304" pitchFamily="18" charset="0"/>
              </a:rPr>
              <a:t>Åpner:</a:t>
            </a:r>
          </a:p>
          <a:p>
            <a:pPr marL="400050" lvl="1" indent="0">
              <a:buNone/>
            </a:pPr>
            <a:r>
              <a:rPr lang="nb-NO" sz="2000" dirty="0" smtClean="0">
                <a:cs typeface="Times New Roman" panose="02020603050405020304" pitchFamily="18" charset="0"/>
              </a:rPr>
              <a:t>♠ E </a:t>
            </a:r>
            <a:r>
              <a:rPr lang="nb-NO" sz="2000" dirty="0" err="1" smtClean="0">
                <a:cs typeface="Times New Roman" panose="02020603050405020304" pitchFamily="18" charset="0"/>
              </a:rPr>
              <a:t>kn</a:t>
            </a:r>
            <a:r>
              <a:rPr lang="nb-NO" sz="2000" dirty="0" smtClean="0">
                <a:cs typeface="Times New Roman" panose="02020603050405020304" pitchFamily="18" charset="0"/>
              </a:rPr>
              <a:t> 7 6 3</a:t>
            </a:r>
          </a:p>
          <a:p>
            <a:pPr marL="400050" lvl="1" indent="0">
              <a:buNone/>
            </a:pPr>
            <a:r>
              <a:rPr lang="nb-NO" sz="20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♥ </a:t>
            </a:r>
            <a:r>
              <a:rPr lang="nb-NO" sz="2000" dirty="0" smtClean="0">
                <a:cs typeface="Times New Roman" panose="02020603050405020304" pitchFamily="18" charset="0"/>
              </a:rPr>
              <a:t>K D 3</a:t>
            </a:r>
          </a:p>
          <a:p>
            <a:pPr marL="400050" lvl="1" indent="0">
              <a:buNone/>
            </a:pPr>
            <a:r>
              <a:rPr lang="nb-NO" sz="20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♦ </a:t>
            </a:r>
            <a:r>
              <a:rPr lang="nb-NO" sz="2000" dirty="0" smtClean="0">
                <a:cs typeface="Times New Roman" panose="02020603050405020304" pitchFamily="18" charset="0"/>
              </a:rPr>
              <a:t>4</a:t>
            </a:r>
          </a:p>
          <a:p>
            <a:pPr marL="400050" lvl="1" indent="0">
              <a:buNone/>
            </a:pPr>
            <a:r>
              <a:rPr lang="nb-NO" sz="2000" dirty="0" smtClean="0">
                <a:cs typeface="Times New Roman" panose="02020603050405020304" pitchFamily="18" charset="0"/>
              </a:rPr>
              <a:t>♣ E 8 6 4</a:t>
            </a:r>
            <a:endParaRPr lang="nb-NO" sz="20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4008" y="1772816"/>
            <a:ext cx="4038600" cy="2088232"/>
          </a:xfrm>
        </p:spPr>
        <p:txBody>
          <a:bodyPr/>
          <a:lstStyle/>
          <a:p>
            <a:r>
              <a:rPr lang="nb-NO" dirty="0" smtClean="0">
                <a:cs typeface="Times New Roman" panose="02020603050405020304" pitchFamily="18" charset="0"/>
              </a:rPr>
              <a:t>Svarer:</a:t>
            </a:r>
          </a:p>
          <a:p>
            <a:pPr marL="400050" lvl="1" indent="0">
              <a:buNone/>
            </a:pPr>
            <a:r>
              <a:rPr lang="nb-NO" sz="2000" dirty="0">
                <a:cs typeface="Times New Roman" panose="02020603050405020304" pitchFamily="18" charset="0"/>
              </a:rPr>
              <a:t>♠ </a:t>
            </a:r>
            <a:r>
              <a:rPr lang="nb-NO" sz="2000" dirty="0" smtClean="0">
                <a:cs typeface="Times New Roman" panose="02020603050405020304" pitchFamily="18" charset="0"/>
              </a:rPr>
              <a:t>K D 10 8 2</a:t>
            </a:r>
            <a:endParaRPr lang="nb-NO" sz="20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  <a:cs typeface="Times New Roman" panose="02020603050405020304" pitchFamily="18" charset="0"/>
              </a:rPr>
              <a:t>♥ </a:t>
            </a:r>
            <a:r>
              <a:rPr lang="nb-NO" sz="2000" dirty="0" smtClean="0">
                <a:cs typeface="Times New Roman" panose="02020603050405020304" pitchFamily="18" charset="0"/>
              </a:rPr>
              <a:t>E</a:t>
            </a:r>
            <a:r>
              <a:rPr lang="nb-NO" sz="20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nb-NO" sz="2000" dirty="0" smtClean="0">
                <a:cs typeface="Times New Roman" panose="02020603050405020304" pitchFamily="18" charset="0"/>
              </a:rPr>
              <a:t>7 6</a:t>
            </a:r>
            <a:endParaRPr lang="nb-NO" sz="20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000" dirty="0">
                <a:solidFill>
                  <a:srgbClr val="FF0000"/>
                </a:solidFill>
                <a:cs typeface="Times New Roman" panose="02020603050405020304" pitchFamily="18" charset="0"/>
              </a:rPr>
              <a:t>♦ </a:t>
            </a:r>
            <a:r>
              <a:rPr lang="nb-NO" sz="2000" dirty="0" smtClean="0">
                <a:cs typeface="Times New Roman" panose="02020603050405020304" pitchFamily="18" charset="0"/>
              </a:rPr>
              <a:t>9 6 2</a:t>
            </a:r>
            <a:endParaRPr lang="nb-NO" sz="20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000" dirty="0">
                <a:cs typeface="Times New Roman" panose="02020603050405020304" pitchFamily="18" charset="0"/>
              </a:rPr>
              <a:t>♣ </a:t>
            </a:r>
            <a:r>
              <a:rPr lang="nb-NO" sz="2000" dirty="0" smtClean="0">
                <a:cs typeface="Times New Roman" panose="02020603050405020304" pitchFamily="18" charset="0"/>
              </a:rPr>
              <a:t>K 7</a:t>
            </a:r>
            <a:endParaRPr lang="nb-NO" sz="20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nb-NO" sz="2000" dirty="0" smtClean="0"/>
          </a:p>
          <a:p>
            <a:endParaRPr lang="nb-NO" sz="2000" dirty="0" smtClean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3 - Stenbergs 2NT</a:t>
            </a:r>
            <a:endParaRPr lang="nb-NO"/>
          </a:p>
        </p:txBody>
      </p:sp>
      <p:sp>
        <p:nvSpPr>
          <p:cNvPr id="6" name="TekstSylinder 5"/>
          <p:cNvSpPr txBox="1"/>
          <p:nvPr/>
        </p:nvSpPr>
        <p:spPr>
          <a:xfrm>
            <a:off x="1244055" y="4102913"/>
            <a:ext cx="59114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latin typeface="+mn-lt"/>
              </a:rPr>
              <a:t>Her er svarers hånd endret enda litt til;</a:t>
            </a:r>
          </a:p>
          <a:p>
            <a:r>
              <a:rPr lang="nb-NO" dirty="0" smtClean="0">
                <a:latin typeface="+mn-lt"/>
              </a:rPr>
              <a:t>samme fordeling og samme antall honnørpoeng, </a:t>
            </a:r>
          </a:p>
          <a:p>
            <a:r>
              <a:rPr lang="nb-NO" dirty="0" smtClean="0">
                <a:latin typeface="+mn-lt"/>
              </a:rPr>
              <a:t>Men bare </a:t>
            </a:r>
            <a:r>
              <a:rPr lang="nb-NO" dirty="0" err="1" smtClean="0">
                <a:latin typeface="+mn-lt"/>
              </a:rPr>
              <a:t>småkort</a:t>
            </a:r>
            <a:r>
              <a:rPr lang="nb-NO" dirty="0" smtClean="0">
                <a:latin typeface="+mn-lt"/>
              </a:rPr>
              <a:t> i åpners </a:t>
            </a:r>
            <a:r>
              <a:rPr lang="nb-NO" dirty="0" err="1" smtClean="0">
                <a:latin typeface="+mn-lt"/>
              </a:rPr>
              <a:t>singeltonfarge</a:t>
            </a:r>
            <a:r>
              <a:rPr lang="nb-NO" dirty="0" smtClean="0">
                <a:latin typeface="+mn-lt"/>
              </a:rPr>
              <a:t>, ruter.</a:t>
            </a:r>
          </a:p>
          <a:p>
            <a:r>
              <a:rPr lang="nb-NO" dirty="0" smtClean="0">
                <a:latin typeface="+mn-lt"/>
              </a:rPr>
              <a:t>Slem er nedlegg!</a:t>
            </a:r>
            <a:endParaRPr lang="nb-NO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3648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6" grpId="0"/>
    </p:bldLst>
  </p:timing>
</p:sld>
</file>

<file path=ppt/theme/theme1.xml><?xml version="1.0" encoding="utf-8"?>
<a:theme xmlns:a="http://schemas.openxmlformats.org/drawingml/2006/main" name="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702</TotalTime>
  <Words>898</Words>
  <Application>Microsoft Office PowerPoint</Application>
  <PresentationFormat>Skjermfremvisning (4:3)</PresentationFormat>
  <Paragraphs>202</Paragraphs>
  <Slides>12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3" baseType="lpstr">
      <vt:lpstr>Egendefinert utforming</vt:lpstr>
      <vt:lpstr>Spill bridge 3 Kapittel 3</vt:lpstr>
      <vt:lpstr>Stenbergs 2NT</vt:lpstr>
      <vt:lpstr>Stenbergs 2NT</vt:lpstr>
      <vt:lpstr>Stenbergs 2NT</vt:lpstr>
      <vt:lpstr>Stenbergs 2NT Trumfstøtte i majorfarge (M=åpnet majorfarge)</vt:lpstr>
      <vt:lpstr>Svar på Stenbergs 2NT</vt:lpstr>
      <vt:lpstr>Svar på Stenbergs 2NT Eksempler</vt:lpstr>
      <vt:lpstr>Svar på Stenbergs 2NT  Flere eksempler</vt:lpstr>
      <vt:lpstr>Svar på Stenbergs 2NT  Flere eksempler</vt:lpstr>
      <vt:lpstr>Stenbergs 2NT Noen meldeeksempler</vt:lpstr>
      <vt:lpstr>Stenbergs 2NT Noen meldeeksempler forts.</vt:lpstr>
      <vt:lpstr>Stenbergs 2NT Noen meldeeksempler forts.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Norsk Bridgeforbund</dc:title>
  <dc:creator>Frode</dc:creator>
  <cp:lastModifiedBy>Solbjørg Saltvik</cp:lastModifiedBy>
  <cp:revision>81</cp:revision>
  <dcterms:created xsi:type="dcterms:W3CDTF">2009-09-03T09:22:12Z</dcterms:created>
  <dcterms:modified xsi:type="dcterms:W3CDTF">2014-11-13T13:29:21Z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TC010183731044</vt:lpwstr>
  </property>
</Properties>
</file>