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4"/>
  </p:notesMasterIdLst>
  <p:handoutMasterIdLst>
    <p:handoutMasterId r:id="rId15"/>
  </p:handoutMasterIdLst>
  <p:sldIdLst>
    <p:sldId id="267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iddels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iddels stil 3 - aks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83" autoAdjust="0"/>
    <p:restoredTop sz="94714" autoAdjust="0"/>
  </p:normalViewPr>
  <p:slideViewPr>
    <p:cSldViewPr>
      <p:cViewPr>
        <p:scale>
          <a:sx n="100" d="100"/>
          <a:sy n="100" d="100"/>
        </p:scale>
        <p:origin x="150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7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16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6E5D6-3A4F-4A8D-9820-A5781172234A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A922E-C1F1-44C0-88BC-1A48057B604C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4732-711C-4DAA-92B9-B77CD788B3FC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FB7F-B35C-4A71-80A9-2F7A682C1B15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7F9D4-2C28-4E3E-AB54-422323F5BDA9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87423-AD9A-4877-92D6-7F01CDF6E3A6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B27A7-95F5-49C1-AD9D-13B3FA4D9072}" type="datetime1">
              <a:rPr lang="nb-NO" smtClean="0"/>
              <a:t>13.11.2014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FF259-44D3-4314-916A-806A33ED1177}" type="datetime1">
              <a:rPr lang="nb-NO" smtClean="0"/>
              <a:t>13.11.2014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8CCA-356C-4969-BBD9-EFD06B64ED8F}" type="datetime1">
              <a:rPr lang="nb-NO" smtClean="0"/>
              <a:t>13.11.2014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B387-8B25-46C5-94C2-F999D801B9A7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3CE1-BF60-4A9C-9A8F-E114DEA64470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2D6EF-7222-405A-9858-F752DA72D3EE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5 - Svarers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b-NO" sz="6000" dirty="0" smtClean="0"/>
              <a:t>Spill bridge 3</a:t>
            </a:r>
            <a:br>
              <a:rPr lang="nb-NO" sz="6000" dirty="0" smtClean="0"/>
            </a:br>
            <a:r>
              <a:rPr lang="nb-NO" sz="5300" dirty="0" smtClean="0"/>
              <a:t>Kapittel 5</a:t>
            </a:r>
            <a:endParaRPr lang="nb-NO" sz="53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nb-NO" sz="4400" dirty="0" smtClean="0"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Svarers andre melding</a:t>
            </a:r>
            <a:endParaRPr lang="nb-NO" sz="5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Åpners andre melding er ny farge</a:t>
            </a:r>
            <a:r>
              <a:rPr lang="nb-NO" dirty="0"/>
              <a:t/>
            </a:r>
            <a:br>
              <a:rPr lang="nb-NO" dirty="0"/>
            </a:br>
            <a:r>
              <a:rPr lang="nb-NO" sz="2800" dirty="0"/>
              <a:t>Eksempel </a:t>
            </a:r>
            <a:r>
              <a:rPr lang="nb-NO" sz="2800" dirty="0" smtClean="0"/>
              <a:t>1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dirty="0"/>
              <a:t>Meldingene har gått:</a:t>
            </a:r>
          </a:p>
          <a:p>
            <a:pPr marL="400050" lvl="1" indent="0">
              <a:buNone/>
            </a:pPr>
            <a:r>
              <a:rPr lang="nb-NO" sz="2400" dirty="0"/>
              <a:t>1 </a:t>
            </a: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/>
              <a:t>		1 ♠</a:t>
            </a:r>
          </a:p>
          <a:p>
            <a:pPr marL="400050" lvl="1" indent="0">
              <a:buNone/>
            </a:pPr>
            <a:r>
              <a:rPr lang="nb-NO" sz="2400" dirty="0"/>
              <a:t>2 </a:t>
            </a: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>
                <a:solidFill>
                  <a:srgbClr val="FF0000"/>
                </a:solidFill>
              </a:rPr>
              <a:t>	</a:t>
            </a:r>
            <a:r>
              <a:rPr lang="nb-NO" sz="2400" dirty="0"/>
              <a:t>	?</a:t>
            </a:r>
          </a:p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K 9 5 2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9 3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D 5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D 10 7 5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2NT 		</a:t>
            </a:r>
            <a:r>
              <a:rPr lang="nb-NO" sz="2200" dirty="0" smtClean="0"/>
              <a:t>for å vise 10-12, og invitere til utgang. </a:t>
            </a:r>
          </a:p>
          <a:p>
            <a:pPr marL="1828800" lvl="4" indent="0">
              <a:buNone/>
            </a:pPr>
            <a:r>
              <a:rPr lang="nb-NO" sz="2200" dirty="0" smtClean="0"/>
              <a:t>Meldingen må vise hold i umeldt farge (kløver).</a:t>
            </a:r>
          </a:p>
          <a:p>
            <a:pPr lvl="4"/>
            <a:endParaRPr lang="nb-NO" sz="1200" dirty="0" smtClean="0"/>
          </a:p>
          <a:p>
            <a:endParaRPr lang="nb-NO" sz="2400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84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/>
              <a:t>Åpners andre melding er ny farge</a:t>
            </a:r>
            <a:br>
              <a:rPr lang="nb-NO" dirty="0"/>
            </a:br>
            <a:r>
              <a:rPr lang="nb-NO" sz="2800" dirty="0"/>
              <a:t>Eksempel </a:t>
            </a:r>
            <a:r>
              <a:rPr lang="nb-NO" sz="2800" dirty="0" smtClean="0"/>
              <a:t>2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dirty="0"/>
              <a:t>Meldingene har gått:</a:t>
            </a:r>
          </a:p>
          <a:p>
            <a:pPr marL="400050" lvl="1" indent="0">
              <a:buNone/>
            </a:pPr>
            <a:r>
              <a:rPr lang="nb-NO" sz="2400" dirty="0" smtClean="0"/>
              <a:t>1</a:t>
            </a:r>
            <a:r>
              <a:rPr lang="nb-NO" sz="2400" dirty="0" smtClean="0">
                <a:solidFill>
                  <a:srgbClr val="FF0000"/>
                </a:solidFill>
              </a:rPr>
              <a:t>♥ </a:t>
            </a:r>
            <a:r>
              <a:rPr lang="nb-NO" sz="2400" dirty="0"/>
              <a:t>		</a:t>
            </a:r>
            <a:r>
              <a:rPr lang="nb-NO" sz="2400" dirty="0" smtClean="0"/>
              <a:t>1♠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 smtClean="0"/>
              <a:t>2♣ </a:t>
            </a:r>
            <a:r>
              <a:rPr lang="nb-NO" sz="2400" dirty="0" smtClean="0">
                <a:solidFill>
                  <a:srgbClr val="FF0000"/>
                </a:solidFill>
              </a:rPr>
              <a:t>	</a:t>
            </a:r>
            <a:r>
              <a:rPr lang="nb-NO" sz="2400" dirty="0"/>
              <a:t>	?</a:t>
            </a:r>
          </a:p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D 10 4 2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K 3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6 5 2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E 10 9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2</a:t>
            </a:r>
            <a:r>
              <a:rPr lang="nb-NO" sz="2400" dirty="0" smtClean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 		«Fj</a:t>
            </a:r>
            <a:r>
              <a:rPr lang="nb-NO" sz="2200" dirty="0" smtClean="0"/>
              <a:t>erde Farge» viser en god hånd uten annen god 		melding til rådighet. Åpners tredje melding avgjør hvor 		vi skal spille.</a:t>
            </a:r>
          </a:p>
          <a:p>
            <a:endParaRPr lang="nb-NO" sz="2200" dirty="0" smtClean="0"/>
          </a:p>
          <a:p>
            <a:pPr lvl="4"/>
            <a:endParaRPr lang="nb-NO" sz="1200" dirty="0" smtClean="0"/>
          </a:p>
          <a:p>
            <a:endParaRPr lang="nb-NO" sz="2400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544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4000" dirty="0"/>
              <a:t>Viktige </a:t>
            </a:r>
            <a:r>
              <a:rPr lang="nb-NO" sz="4000" dirty="0" smtClean="0"/>
              <a:t>poeng</a:t>
            </a:r>
            <a:r>
              <a:rPr lang="nb-NO" sz="4000" dirty="0"/>
              <a:t/>
            </a:r>
            <a:br>
              <a:rPr lang="nb-NO" sz="4000" dirty="0"/>
            </a:b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/>
          </a:bodyPr>
          <a:lstStyle/>
          <a:p>
            <a:pPr lvl="0"/>
            <a:r>
              <a:rPr lang="nb-NO" sz="2600" dirty="0" smtClean="0"/>
              <a:t>Ny farge viser tillegg</a:t>
            </a:r>
          </a:p>
          <a:p>
            <a:pPr lvl="0"/>
            <a:r>
              <a:rPr lang="nb-NO" sz="2600" dirty="0" smtClean="0"/>
              <a:t>Hvis mulig, velg en naturlig melding framfor «Fjerde Farge»</a:t>
            </a:r>
          </a:p>
          <a:p>
            <a:pPr lvl="0"/>
            <a:r>
              <a:rPr lang="nb-NO" sz="2600" dirty="0" smtClean="0"/>
              <a:t>«Fjerde Farge» meldes på gode hender uten andre alternativer</a:t>
            </a:r>
          </a:p>
          <a:p>
            <a:pPr lvl="0"/>
            <a:r>
              <a:rPr lang="nb-NO" sz="2600" dirty="0" smtClean="0"/>
              <a:t>2NT og 3 i meldt farge viser 10-12 </a:t>
            </a:r>
          </a:p>
          <a:p>
            <a:pPr lvl="0"/>
            <a:r>
              <a:rPr lang="nb-NO" sz="2600" dirty="0" smtClean="0"/>
              <a:t>Preferansemelding viser normalt 6-9</a:t>
            </a:r>
          </a:p>
          <a:p>
            <a:pPr lvl="0"/>
            <a:r>
              <a:rPr lang="nb-NO" sz="2600" dirty="0" smtClean="0"/>
              <a:t>Preferanse til åpners første farge garanterer ikke mer enn 2 kort</a:t>
            </a:r>
          </a:p>
          <a:p>
            <a:pPr lvl="0"/>
            <a:r>
              <a:rPr lang="nb-NO" sz="2600" dirty="0" smtClean="0"/>
              <a:t>Hoppstøtte garanterer min. åtte trumf til sammen</a:t>
            </a:r>
          </a:p>
          <a:p>
            <a:pPr lvl="0"/>
            <a:r>
              <a:rPr lang="nb-NO" sz="2600" dirty="0" smtClean="0"/>
              <a:t>Støtte til åpners andre farge garanterer fire kort i den fargen</a:t>
            </a:r>
          </a:p>
          <a:p>
            <a:pPr lvl="0"/>
            <a:endParaRPr lang="nb-NO" sz="2600" dirty="0" smtClean="0"/>
          </a:p>
          <a:p>
            <a:pPr lvl="0"/>
            <a:endParaRPr lang="nb-NO" sz="2600" dirty="0" smtClean="0"/>
          </a:p>
          <a:p>
            <a:pPr lvl="0"/>
            <a:endParaRPr lang="nb-NO" sz="26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5 - Svarers andre melding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335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Svarers styrkeintervaller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sz="3600" dirty="0" smtClean="0"/>
              <a:t>Svarers styrkeintervaller:</a:t>
            </a:r>
          </a:p>
          <a:p>
            <a:r>
              <a:rPr lang="nb-NO" sz="3600" dirty="0" smtClean="0"/>
              <a:t>Svak		6-9</a:t>
            </a:r>
          </a:p>
          <a:p>
            <a:r>
              <a:rPr lang="nb-NO" sz="3600" dirty="0" smtClean="0"/>
              <a:t>Invitt		10-12</a:t>
            </a:r>
          </a:p>
          <a:p>
            <a:r>
              <a:rPr lang="nb-NO" sz="3600" dirty="0" smtClean="0"/>
              <a:t>Utgangskrav	13+</a:t>
            </a:r>
          </a:p>
          <a:p>
            <a:endParaRPr lang="nb-NO" sz="2800" dirty="0"/>
          </a:p>
          <a:p>
            <a:pPr marL="0" indent="0">
              <a:buNone/>
            </a:pPr>
            <a:r>
              <a:rPr lang="nb-NO" sz="3300" dirty="0" smtClean="0"/>
              <a:t>Hvordan viser du makker hvor sterk du er?</a:t>
            </a:r>
          </a:p>
          <a:p>
            <a:r>
              <a:rPr lang="nb-NO" sz="3300" dirty="0" smtClean="0"/>
              <a:t>Med 6-9		Meld 1NT eller 2 i åpningsfargen</a:t>
            </a:r>
          </a:p>
          <a:p>
            <a:r>
              <a:rPr lang="nb-NO" sz="3300" dirty="0" smtClean="0"/>
              <a:t>Med 10-12		Meld 2NT, 3 i </a:t>
            </a:r>
            <a:r>
              <a:rPr lang="nb-NO" sz="3300" dirty="0" err="1" smtClean="0"/>
              <a:t>åpn.fargen</a:t>
            </a:r>
            <a:r>
              <a:rPr lang="nb-NO" sz="3300" dirty="0" smtClean="0"/>
              <a:t> eller </a:t>
            </a:r>
          </a:p>
          <a:p>
            <a:pPr marL="0" indent="0">
              <a:buNone/>
            </a:pPr>
            <a:r>
              <a:rPr lang="nb-NO" sz="3300" dirty="0"/>
              <a:t>	</a:t>
            </a:r>
            <a:r>
              <a:rPr lang="nb-NO" sz="3300" dirty="0" smtClean="0"/>
              <a:t>		egen 5 </a:t>
            </a:r>
            <a:r>
              <a:rPr lang="nb-NO" sz="3300" dirty="0" err="1" smtClean="0"/>
              <a:t>kortsfarge</a:t>
            </a:r>
            <a:endParaRPr lang="nb-NO" sz="3300" dirty="0" smtClean="0"/>
          </a:p>
          <a:p>
            <a:r>
              <a:rPr lang="nb-NO" sz="3300" dirty="0" smtClean="0"/>
              <a:t>Med 13+		Meld 3NT, 4 i en vist farge, egen 				farge, eller «Fjerde Farge»	</a:t>
            </a:r>
            <a:r>
              <a:rPr lang="nb-NO" dirty="0" smtClean="0"/>
              <a:t>	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459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Svarers andre melding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600" dirty="0"/>
              <a:t>Nå vil oftest åpner ha avgrenset sin styrke ved å</a:t>
            </a:r>
          </a:p>
          <a:p>
            <a:pPr lvl="0"/>
            <a:r>
              <a:rPr lang="nb-NO" sz="2600" dirty="0"/>
              <a:t>melde NT</a:t>
            </a:r>
          </a:p>
          <a:p>
            <a:pPr lvl="0"/>
            <a:r>
              <a:rPr lang="nb-NO" sz="2600" dirty="0" err="1"/>
              <a:t>gjenmelde</a:t>
            </a:r>
            <a:r>
              <a:rPr lang="nb-NO" sz="2600" dirty="0"/>
              <a:t> åpningsfargen</a:t>
            </a:r>
          </a:p>
          <a:p>
            <a:pPr lvl="0"/>
            <a:r>
              <a:rPr lang="nb-NO" sz="2600" dirty="0"/>
              <a:t>støtte svarers farge</a:t>
            </a:r>
          </a:p>
          <a:p>
            <a:pPr marL="0" indent="0">
              <a:buNone/>
            </a:pPr>
            <a:r>
              <a:rPr lang="nb-NO" sz="2600" dirty="0"/>
              <a:t> </a:t>
            </a:r>
          </a:p>
          <a:p>
            <a:pPr marL="0" indent="0">
              <a:buNone/>
            </a:pPr>
            <a:r>
              <a:rPr lang="nb-NO" sz="2600" dirty="0"/>
              <a:t>Svarer har nå best oversikt over den samlede styrke.</a:t>
            </a:r>
          </a:p>
          <a:p>
            <a:pPr marL="0" indent="0">
              <a:buNone/>
            </a:pPr>
            <a:r>
              <a:rPr lang="nb-NO" sz="2600" dirty="0"/>
              <a:t>Han er derfor kaptein og skal ta stilling til hvor høyt paret skal</a:t>
            </a:r>
          </a:p>
          <a:p>
            <a:pPr marL="0" indent="0">
              <a:buNone/>
            </a:pPr>
            <a:r>
              <a:rPr lang="nb-NO" sz="2600" dirty="0"/>
              <a:t>	</a:t>
            </a:r>
          </a:p>
          <a:p>
            <a:pPr marL="0" indent="0">
              <a:buNone/>
            </a:pPr>
            <a:r>
              <a:rPr lang="nb-NO" sz="2600" dirty="0" smtClean="0"/>
              <a:t>Vi </a:t>
            </a:r>
            <a:r>
              <a:rPr lang="nb-NO" sz="2600" dirty="0"/>
              <a:t>ser på noen eksempler.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707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K 10 9 3 2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9 3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10 9 5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K 5</a:t>
            </a:r>
          </a:p>
          <a:p>
            <a:pPr marL="0" indent="0">
              <a:buNone/>
            </a:pPr>
            <a:r>
              <a:rPr lang="nb-NO" sz="24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000" dirty="0" smtClean="0"/>
              <a:t>1♣		1♠</a:t>
            </a:r>
          </a:p>
          <a:p>
            <a:pPr marL="400050" lvl="1" indent="0">
              <a:buNone/>
            </a:pPr>
            <a:r>
              <a:rPr lang="nb-NO" sz="2000" dirty="0" smtClean="0"/>
              <a:t>2♣		?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3♠		Invitt til utgang i den gode 6-kortsfargen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50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K D 10 2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E </a:t>
            </a:r>
            <a:r>
              <a:rPr lang="nb-NO" sz="2400" dirty="0" err="1" smtClean="0"/>
              <a:t>kn</a:t>
            </a:r>
            <a:r>
              <a:rPr lang="nb-NO" sz="2400" dirty="0" smtClean="0"/>
              <a:t> 9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K </a:t>
            </a:r>
            <a:r>
              <a:rPr lang="nb-NO" sz="2400" dirty="0" err="1" smtClean="0"/>
              <a:t>kn</a:t>
            </a:r>
            <a:r>
              <a:rPr lang="nb-NO" sz="2400" dirty="0" smtClean="0"/>
              <a:t> 8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err="1" smtClean="0"/>
              <a:t>kn</a:t>
            </a:r>
            <a:r>
              <a:rPr lang="nb-NO" sz="2400" dirty="0" smtClean="0"/>
              <a:t> 10 3</a:t>
            </a:r>
          </a:p>
          <a:p>
            <a:pPr marL="0" indent="0">
              <a:buNone/>
            </a:pPr>
            <a:r>
              <a:rPr lang="nb-NO" sz="24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000" dirty="0" smtClean="0"/>
              <a:t>1♣		1♠</a:t>
            </a:r>
          </a:p>
          <a:p>
            <a:pPr marL="400050" lvl="1" indent="0">
              <a:buNone/>
            </a:pPr>
            <a:r>
              <a:rPr lang="nb-NO" sz="2000" dirty="0" smtClean="0"/>
              <a:t>2♣		?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3NT		Paret har maks 30 </a:t>
            </a:r>
            <a:r>
              <a:rPr lang="nb-NO" sz="2400" dirty="0" err="1" smtClean="0"/>
              <a:t>htp</a:t>
            </a:r>
            <a:r>
              <a:rPr lang="nb-NO" sz="2400" dirty="0" smtClean="0"/>
              <a:t> til sammen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57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K </a:t>
            </a:r>
            <a:r>
              <a:rPr lang="nb-NO" sz="2400" dirty="0" err="1" smtClean="0">
                <a:cs typeface="Times New Roman" panose="02020603050405020304" pitchFamily="18" charset="0"/>
              </a:rPr>
              <a:t>kn</a:t>
            </a:r>
            <a:r>
              <a:rPr lang="nb-NO" sz="2400" dirty="0" smtClean="0">
                <a:cs typeface="Times New Roman" panose="02020603050405020304" pitchFamily="18" charset="0"/>
              </a:rPr>
              <a:t> 10 9 7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10 9 3 2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K 3 2</a:t>
            </a:r>
          </a:p>
          <a:p>
            <a:pPr marL="0" indent="0">
              <a:buNone/>
            </a:pPr>
            <a:r>
              <a:rPr lang="nb-NO" sz="24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000" dirty="0" smtClean="0"/>
              <a:t>1♣		1♠</a:t>
            </a:r>
          </a:p>
          <a:p>
            <a:pPr marL="400050" lvl="1" indent="0">
              <a:buNone/>
            </a:pPr>
            <a:r>
              <a:rPr lang="nb-NO" sz="2000" dirty="0" smtClean="0"/>
              <a:t>2♠		?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Pass		Åpner har vist 12-15. Pass må være meldingen nå.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349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9 8 3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10 5 2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10 3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E K 4 2</a:t>
            </a:r>
          </a:p>
          <a:p>
            <a:pPr marL="0" indent="0">
              <a:buNone/>
            </a:pPr>
            <a:r>
              <a:rPr lang="nb-NO" sz="24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000" dirty="0" smtClean="0"/>
              <a:t>1♣		1♠</a:t>
            </a:r>
          </a:p>
          <a:p>
            <a:pPr marL="400050" lvl="1" indent="0">
              <a:buNone/>
            </a:pPr>
            <a:r>
              <a:rPr lang="nb-NO" sz="2000" dirty="0" smtClean="0"/>
              <a:t>2♠		?</a:t>
            </a:r>
          </a:p>
          <a:p>
            <a:pPr marL="0" indent="0">
              <a:buNone/>
            </a:pPr>
            <a:r>
              <a:rPr lang="nb-NO" sz="2600" i="1" dirty="0" smtClean="0"/>
              <a:t>Hva bør svarers andre melding være?</a:t>
            </a:r>
          </a:p>
          <a:p>
            <a:r>
              <a:rPr lang="nb-NO" sz="2400" dirty="0" smtClean="0"/>
              <a:t>3♣ 		Det </a:t>
            </a:r>
            <a:r>
              <a:rPr lang="nb-NO" sz="2400" smtClean="0"/>
              <a:t>må </a:t>
            </a:r>
            <a:r>
              <a:rPr lang="nb-NO" sz="2400" smtClean="0"/>
              <a:t>inviteres </a:t>
            </a:r>
            <a:r>
              <a:rPr lang="nb-NO" sz="2400" dirty="0" smtClean="0"/>
              <a:t>til utgang i spar, </a:t>
            </a:r>
            <a:r>
              <a:rPr lang="nb-NO" sz="2400" smtClean="0"/>
              <a:t>men </a:t>
            </a:r>
            <a:r>
              <a:rPr lang="nb-NO" sz="2400" smtClean="0"/>
              <a:t>samtidig gi </a:t>
            </a:r>
            <a:r>
              <a:rPr lang="nb-NO" sz="2400" dirty="0" smtClean="0"/>
              <a:t>		mulighet å stoppe i 3♣  om åpner har minimum og 		kun 3 spar.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144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28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K </a:t>
            </a:r>
            <a:r>
              <a:rPr lang="nb-NO" sz="2400" dirty="0" err="1" smtClean="0">
                <a:cs typeface="Times New Roman" panose="02020603050405020304" pitchFamily="18" charset="0"/>
              </a:rPr>
              <a:t>kn</a:t>
            </a:r>
            <a:r>
              <a:rPr lang="nb-NO" sz="2400" dirty="0" smtClean="0">
                <a:cs typeface="Times New Roman" panose="02020603050405020304" pitchFamily="18" charset="0"/>
              </a:rPr>
              <a:t> 9 8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D 4 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D </a:t>
            </a:r>
            <a:r>
              <a:rPr lang="nb-NO" sz="2400" dirty="0" err="1" smtClean="0"/>
              <a:t>kn</a:t>
            </a:r>
            <a:r>
              <a:rPr lang="nb-NO" sz="2400" dirty="0" smtClean="0"/>
              <a:t> 10 3</a:t>
            </a:r>
          </a:p>
          <a:p>
            <a:pPr marL="0" indent="0">
              <a:buNone/>
            </a:pPr>
            <a:r>
              <a:rPr lang="nb-NO" sz="28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000" dirty="0" smtClean="0"/>
              <a:t>1♣		1♠</a:t>
            </a:r>
          </a:p>
          <a:p>
            <a:pPr marL="400050" lvl="1" indent="0">
              <a:buNone/>
            </a:pPr>
            <a:r>
              <a:rPr lang="nb-NO" sz="2000" dirty="0" smtClean="0"/>
              <a:t>2NT		?</a:t>
            </a:r>
          </a:p>
          <a:p>
            <a:pPr marL="0" indent="0">
              <a:buNone/>
            </a:pPr>
            <a:r>
              <a:rPr lang="nb-NO" sz="2800" i="1" dirty="0" smtClean="0"/>
              <a:t>Hva bør svarers andre melding være?</a:t>
            </a:r>
          </a:p>
          <a:p>
            <a:r>
              <a:rPr lang="nb-NO" sz="2400" dirty="0" smtClean="0"/>
              <a:t>3♣ 		som naturlig støttemelding. Etter hoppet til 2NT er alle 		meldinger krav, - også støtte til åpners farge.</a:t>
            </a:r>
          </a:p>
          <a:p>
            <a:pPr marL="1828800" lvl="4" indent="0">
              <a:buNone/>
            </a:pPr>
            <a:r>
              <a:rPr lang="nb-NO" sz="2400" dirty="0" smtClean="0"/>
              <a:t>Om åpner nå melder 3</a:t>
            </a:r>
            <a:r>
              <a:rPr lang="nb-NO" sz="2400" dirty="0" smtClean="0">
                <a:solidFill>
                  <a:srgbClr val="FF0000"/>
                </a:solidFill>
              </a:rPr>
              <a:t>♦</a:t>
            </a:r>
            <a:r>
              <a:rPr lang="nb-NO" sz="2400" dirty="0" smtClean="0"/>
              <a:t>, bør slem vurderes.</a:t>
            </a:r>
          </a:p>
          <a:p>
            <a:pPr marL="1828800" lvl="4" indent="0">
              <a:buNone/>
            </a:pPr>
            <a:r>
              <a:rPr lang="nb-NO" sz="2400" dirty="0" smtClean="0"/>
              <a:t>Om hun melder 3NT, bør svarer passe.</a:t>
            </a:r>
          </a:p>
          <a:p>
            <a:pPr marL="1828800" lvl="4" indent="0">
              <a:buNone/>
            </a:pPr>
            <a:r>
              <a:rPr lang="nb-NO" sz="2400" dirty="0" smtClean="0"/>
              <a:t>Om hun melder 3</a:t>
            </a:r>
            <a:r>
              <a:rPr lang="nb-NO" dirty="0" smtClean="0">
                <a:solidFill>
                  <a:srgbClr val="FF0000"/>
                </a:solidFill>
              </a:rPr>
              <a:t>♥</a:t>
            </a:r>
            <a:r>
              <a:rPr lang="nb-NO" dirty="0" smtClean="0"/>
              <a:t>, </a:t>
            </a:r>
            <a:r>
              <a:rPr lang="nb-NO" sz="2400" dirty="0" smtClean="0"/>
              <a:t>må 3NT fra svarer være fornuftig</a:t>
            </a:r>
          </a:p>
          <a:p>
            <a:endParaRPr lang="nb-NO" sz="2400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36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Svarers andre melding</a:t>
            </a:r>
            <a:br>
              <a:rPr lang="nb-NO" dirty="0" smtClean="0"/>
            </a:br>
            <a:r>
              <a:rPr lang="nb-NO" sz="2800" dirty="0" smtClean="0"/>
              <a:t>Eksempel 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400" dirty="0" smtClean="0"/>
              <a:t>Svarer har</a:t>
            </a:r>
          </a:p>
          <a:p>
            <a:pPr marL="400050" lvl="1" indent="0">
              <a:buNone/>
            </a:pPr>
            <a:r>
              <a:rPr lang="nb-NO" sz="2400" dirty="0">
                <a:cs typeface="Times New Roman" panose="02020603050405020304" pitchFamily="18" charset="0"/>
              </a:rPr>
              <a:t>♠</a:t>
            </a:r>
            <a:r>
              <a:rPr lang="nb-NO" sz="2400" dirty="0"/>
              <a:t> </a:t>
            </a:r>
            <a:r>
              <a:rPr lang="nb-NO" sz="2400" dirty="0" smtClean="0">
                <a:cs typeface="Times New Roman" panose="02020603050405020304" pitchFamily="18" charset="0"/>
              </a:rPr>
              <a:t>E D 10 4 2</a:t>
            </a:r>
            <a:endParaRPr lang="nb-NO" sz="24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K 10 9 3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♦ </a:t>
            </a:r>
            <a:r>
              <a:rPr lang="nb-NO" sz="2400" dirty="0" smtClean="0"/>
              <a:t>6 2</a:t>
            </a: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♣ </a:t>
            </a:r>
            <a:r>
              <a:rPr lang="nb-NO" sz="2400" dirty="0" smtClean="0"/>
              <a:t>10 9</a:t>
            </a:r>
          </a:p>
          <a:p>
            <a:pPr marL="0" indent="0">
              <a:buNone/>
            </a:pPr>
            <a:r>
              <a:rPr lang="nb-NO" sz="2400" dirty="0" smtClean="0"/>
              <a:t>Meldingene har gått:</a:t>
            </a:r>
          </a:p>
          <a:p>
            <a:pPr marL="400050" lvl="1" indent="0">
              <a:buNone/>
            </a:pPr>
            <a:r>
              <a:rPr lang="nb-NO" sz="2400" dirty="0" smtClean="0"/>
              <a:t>1♣		1♠</a:t>
            </a:r>
          </a:p>
          <a:p>
            <a:pPr marL="400050" lvl="1" indent="0">
              <a:buNone/>
            </a:pPr>
            <a:r>
              <a:rPr lang="nb-NO" sz="2400" dirty="0" smtClean="0"/>
              <a:t>2NT	?</a:t>
            </a:r>
          </a:p>
          <a:p>
            <a:pPr marL="0" indent="0">
              <a:buNone/>
            </a:pPr>
            <a:r>
              <a:rPr lang="nb-NO" sz="2400" i="1" dirty="0" smtClean="0"/>
              <a:t>Hva bør svarers andre melding være?</a:t>
            </a:r>
          </a:p>
          <a:p>
            <a:r>
              <a:rPr lang="nb-NO" sz="2400" dirty="0" smtClean="0"/>
              <a:t>3</a:t>
            </a:r>
            <a:r>
              <a:rPr lang="nb-NO" sz="2400" dirty="0" smtClean="0">
                <a:solidFill>
                  <a:srgbClr val="FF0000"/>
                </a:solidFill>
              </a:rPr>
              <a:t>♥</a:t>
            </a:r>
            <a:r>
              <a:rPr lang="nb-NO" sz="2400" dirty="0" smtClean="0"/>
              <a:t> 		3</a:t>
            </a:r>
            <a:r>
              <a:rPr lang="nb-NO" sz="2400" dirty="0" smtClean="0">
                <a:solidFill>
                  <a:srgbClr val="FF0000"/>
                </a:solidFill>
              </a:rPr>
              <a:t>♥ </a:t>
            </a:r>
            <a:r>
              <a:rPr lang="nb-NO" sz="2400" dirty="0" smtClean="0"/>
              <a:t> beskriver hånden godt, og er krav til utgang.</a:t>
            </a:r>
          </a:p>
          <a:p>
            <a:pPr marL="1828800" lvl="4" indent="0">
              <a:buNone/>
            </a:pPr>
            <a:r>
              <a:rPr lang="nb-NO" sz="2400" dirty="0" smtClean="0"/>
              <a:t>Åpner kan deretter velge mellom 3NT, 4</a:t>
            </a:r>
            <a:r>
              <a:rPr lang="nb-NO" dirty="0" smtClean="0">
                <a:solidFill>
                  <a:srgbClr val="FF0000"/>
                </a:solidFill>
              </a:rPr>
              <a:t>♥ </a:t>
            </a:r>
            <a:r>
              <a:rPr lang="nb-NO" dirty="0" smtClean="0"/>
              <a:t>eller 4♠, </a:t>
            </a:r>
            <a:r>
              <a:rPr lang="nb-NO" sz="2400" dirty="0" smtClean="0"/>
              <a:t>avhengig av tilpasning.</a:t>
            </a:r>
          </a:p>
          <a:p>
            <a:endParaRPr lang="nb-NO" sz="2400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sz="2800" dirty="0" smtClean="0"/>
          </a:p>
          <a:p>
            <a:pPr marL="0" indent="0">
              <a:buNone/>
            </a:pP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5 - Svarers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515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</TotalTime>
  <Words>350</Words>
  <Application>Microsoft Office PowerPoint</Application>
  <PresentationFormat>Skjermfremvisning (4:3)</PresentationFormat>
  <Paragraphs>153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Egendefinert utforming</vt:lpstr>
      <vt:lpstr>Spill bridge 3 Kapittel 5</vt:lpstr>
      <vt:lpstr>Svarers styrkeintervaller</vt:lpstr>
      <vt:lpstr>Svarers andre melding</vt:lpstr>
      <vt:lpstr>Svarers andre melding Eksempel 1</vt:lpstr>
      <vt:lpstr>Svarers andre melding Eksempel 2</vt:lpstr>
      <vt:lpstr>Svarers andre melding Eksempel 3</vt:lpstr>
      <vt:lpstr>Svarers andre melding Eksempel 4</vt:lpstr>
      <vt:lpstr>Svarers andre melding Eksempel 5</vt:lpstr>
      <vt:lpstr>Svarers andre melding Eksempel 6</vt:lpstr>
      <vt:lpstr> Åpners andre melding er ny farge Eksempel 1 </vt:lpstr>
      <vt:lpstr> Åpners andre melding er ny farge Eksempel 2 </vt:lpstr>
      <vt:lpstr>Svarers andre melding Viktige poeng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94</cp:revision>
  <dcterms:created xsi:type="dcterms:W3CDTF">2009-09-03T09:22:12Z</dcterms:created>
  <dcterms:modified xsi:type="dcterms:W3CDTF">2014-11-13T13:42:32Z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