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4"/>
  </p:notesMasterIdLst>
  <p:handoutMasterIdLst>
    <p:handoutMasterId r:id="rId25"/>
  </p:handoutMasterIdLst>
  <p:sldIdLst>
    <p:sldId id="267" r:id="rId2"/>
    <p:sldId id="270" r:id="rId3"/>
    <p:sldId id="269" r:id="rId4"/>
    <p:sldId id="271" r:id="rId5"/>
    <p:sldId id="272" r:id="rId6"/>
    <p:sldId id="273" r:id="rId7"/>
    <p:sldId id="274" r:id="rId8"/>
    <p:sldId id="281" r:id="rId9"/>
    <p:sldId id="275" r:id="rId10"/>
    <p:sldId id="276" r:id="rId11"/>
    <p:sldId id="282" r:id="rId12"/>
    <p:sldId id="284" r:id="rId13"/>
    <p:sldId id="283" r:id="rId14"/>
    <p:sldId id="285" r:id="rId15"/>
    <p:sldId id="277" r:id="rId16"/>
    <p:sldId id="278" r:id="rId17"/>
    <p:sldId id="286" r:id="rId18"/>
    <p:sldId id="288" r:id="rId19"/>
    <p:sldId id="289" r:id="rId20"/>
    <p:sldId id="279" r:id="rId21"/>
    <p:sldId id="287" r:id="rId22"/>
    <p:sldId id="28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714" autoAdjust="0"/>
  </p:normalViewPr>
  <p:slideViewPr>
    <p:cSldViewPr>
      <p:cViewPr>
        <p:scale>
          <a:sx n="100" d="100"/>
          <a:sy n="100" d="100"/>
        </p:scale>
        <p:origin x="-2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24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E7CF-B0A2-4B77-997D-9D3DC7CCC877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9389F-82BF-4FF6-AD5B-C70D9E61A798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E822-FEB4-4436-B591-3B8097489323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526D-A5A3-4459-88E9-CB33022DCED2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4C61-25B4-493E-A0D3-174E95EA172E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BA006-FC7C-417B-87C9-EBE433D537B9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27E68-EEDC-44B5-B13D-812EC27636A1}" type="datetime1">
              <a:rPr lang="nb-NO" smtClean="0"/>
              <a:t>19.11.2014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3F23-A641-4557-A529-5D13B91FF531}" type="datetime1">
              <a:rPr lang="nb-NO" smtClean="0"/>
              <a:t>19.11.2014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B8966-538C-4A69-AB59-F6D4D5704CF2}" type="datetime1">
              <a:rPr lang="nb-NO" smtClean="0"/>
              <a:t>19.11.2014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81B2A-3D60-4356-9BA4-580EA2EB81D3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2A9F1-E301-4962-84C1-B0D38BB57A2D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381DD-AF8B-4340-A9AB-38EA20352B4E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7 - Åpners tredje melding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/>
              <a:t>Spill bridge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nb-NO" sz="4800" b="1" dirty="0" smtClean="0"/>
              <a:t>Kapittel 7</a:t>
            </a:r>
          </a:p>
          <a:p>
            <a:pPr algn="r">
              <a:buNone/>
            </a:pPr>
            <a:endParaRPr lang="nb-NO" dirty="0" smtClean="0"/>
          </a:p>
          <a:p>
            <a:pPr algn="r">
              <a:buNone/>
            </a:pPr>
            <a:endParaRPr lang="nb-NO" sz="3600" dirty="0"/>
          </a:p>
          <a:p>
            <a:pPr algn="r">
              <a:buNone/>
            </a:pPr>
            <a:r>
              <a:rPr lang="nb-NO" sz="5400" b="1" dirty="0" smtClean="0"/>
              <a:t>Åpners tredje melding</a:t>
            </a:r>
            <a:endParaRPr lang="nb-NO" sz="5400" b="1" dirty="0"/>
          </a:p>
          <a:p>
            <a:pPr algn="r"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Åpner har 12-18 hp (forts.)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smtClean="0"/>
              <a:t>Minimum med 12-14 hp</a:t>
            </a:r>
          </a:p>
          <a:p>
            <a:pPr lvl="1"/>
            <a:r>
              <a:rPr lang="nb-NO" dirty="0" smtClean="0"/>
              <a:t>det skal stoppes i delkontrakt når svarer viser minimum styrke, 6-9 hp</a:t>
            </a:r>
          </a:p>
          <a:p>
            <a:pPr lvl="1"/>
            <a:r>
              <a:rPr lang="nb-NO" dirty="0" smtClean="0"/>
              <a:t>det trenges ekstra fordeling for å akseptere invitt til utgang når svarer har medium styrke, 10-12 hp</a:t>
            </a:r>
          </a:p>
          <a:p>
            <a:r>
              <a:rPr lang="nb-NO" dirty="0" smtClean="0"/>
              <a:t>Medium med 15-16 hp: vi aksepterer invitt til utgang</a:t>
            </a:r>
          </a:p>
          <a:p>
            <a:r>
              <a:rPr lang="nb-NO" dirty="0" smtClean="0"/>
              <a:t>Maksimum med 17-18 hp</a:t>
            </a:r>
          </a:p>
          <a:p>
            <a:pPr lvl="1"/>
            <a:r>
              <a:rPr lang="nb-NO" dirty="0" smtClean="0"/>
              <a:t>det trenges usedvanlig god fordeling for å undersøke muligheter for slem når svarer inviterer til utgang med 10-12 hp</a:t>
            </a:r>
          </a:p>
          <a:p>
            <a:pPr lvl="1"/>
            <a:r>
              <a:rPr lang="nb-NO" dirty="0" smtClean="0"/>
              <a:t>slem er ofte mulig når svarer har meldt eller krevd til utgang med 13+ hp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021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 smtClean="0"/>
              <a:t>Åpner har vist 12-18 hp – svarer melder åpners første farge lavest mulig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/>
              <a:t>Har ofte bare to korts støtte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i="1" dirty="0" smtClean="0"/>
              <a:t>1</a:t>
            </a:r>
            <a:r>
              <a:rPr lang="en-GB" altLang="nb-NO" sz="28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1</a:t>
            </a:r>
            <a:r>
              <a:rPr lang="nb-NO" altLang="nb-NO" sz="2800" dirty="0" smtClean="0">
                <a:latin typeface="Symbol" pitchFamily="18" charset="2"/>
              </a:rPr>
              <a:t>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 smtClean="0"/>
              <a:t>2</a:t>
            </a:r>
            <a:r>
              <a:rPr lang="de-DE" altLang="nb-NO" sz="2800" dirty="0" smtClean="0">
                <a:latin typeface="Symbol" pitchFamily="18" charset="2"/>
              </a:rPr>
              <a:t>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2</a:t>
            </a:r>
            <a:r>
              <a:rPr lang="en-GB" altLang="nb-NO" sz="28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/>
              <a:t>1</a:t>
            </a:r>
            <a:r>
              <a:rPr lang="nb-NO" altLang="nb-NO" sz="2800" dirty="0"/>
              <a:t>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nb-NO" altLang="nb-NO" sz="2800" dirty="0"/>
              <a:t> E</a:t>
            </a:r>
            <a:r>
              <a:rPr lang="nb-NO" altLang="nb-NO" sz="2800" dirty="0" smtClean="0"/>
              <a:t> </a:t>
            </a:r>
            <a:r>
              <a:rPr lang="nb-NO" altLang="nb-NO" sz="2800" dirty="0"/>
              <a:t>10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E D </a:t>
            </a:r>
            <a:r>
              <a:rPr lang="nb-NO" altLang="nb-NO" sz="2800" dirty="0" err="1" smtClean="0"/>
              <a:t>Kn</a:t>
            </a:r>
            <a:r>
              <a:rPr lang="nb-NO" altLang="nb-NO" sz="2800" dirty="0" smtClean="0"/>
              <a:t> 9 5 2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8 </a:t>
            </a:r>
            <a:r>
              <a:rPr lang="en-GB" altLang="nb-NO" sz="2800" dirty="0">
                <a:latin typeface="Symbol" pitchFamily="18" charset="2"/>
              </a:rPr>
              <a:t></a:t>
            </a:r>
            <a:r>
              <a:rPr lang="nb-NO" altLang="nb-NO" sz="2800" dirty="0"/>
              <a:t> K </a:t>
            </a:r>
            <a:r>
              <a:rPr lang="nb-NO" altLang="nb-NO" sz="2800" dirty="0" err="1" smtClean="0"/>
              <a:t>Kn</a:t>
            </a:r>
            <a:r>
              <a:rPr lang="nb-NO" altLang="nb-NO" sz="2800" dirty="0" smtClean="0"/>
              <a:t> </a:t>
            </a:r>
            <a:r>
              <a:rPr lang="nb-NO" altLang="nb-NO" sz="2800" dirty="0"/>
              <a:t>10 </a:t>
            </a:r>
            <a:r>
              <a:rPr lang="nb-NO" altLang="nb-NO" sz="2800" dirty="0" smtClean="0"/>
              <a:t>2</a:t>
            </a:r>
            <a:endParaRPr lang="nb-NO" altLang="nb-NO" sz="28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b="1" i="1" dirty="0"/>
              <a:t>	</a:t>
            </a:r>
            <a:r>
              <a:rPr lang="nb-NO" altLang="nb-NO" sz="2800" b="1" i="1" dirty="0" smtClean="0"/>
              <a:t>3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sz="2800" dirty="0" smtClean="0"/>
              <a:t>, </a:t>
            </a:r>
            <a:r>
              <a:rPr lang="nb-NO" sz="2800" i="1" dirty="0" smtClean="0"/>
              <a:t>tillegg,</a:t>
            </a:r>
            <a:r>
              <a:rPr lang="nb-NO" sz="2800" dirty="0" smtClean="0"/>
              <a:t> </a:t>
            </a:r>
            <a:r>
              <a:rPr lang="nb-NO" sz="2800" i="1" dirty="0" smtClean="0"/>
              <a:t>sekskorts farge</a:t>
            </a:r>
            <a:endParaRPr lang="nb-NO" sz="2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dirty="0"/>
              <a:t>	2)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de-DE" altLang="nb-NO" sz="2800" dirty="0"/>
              <a:t> 6</a:t>
            </a:r>
            <a:r>
              <a:rPr lang="de-DE" altLang="nb-NO" sz="2800" dirty="0" smtClean="0"/>
              <a:t>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800" dirty="0"/>
              <a:t> </a:t>
            </a:r>
            <a:r>
              <a:rPr lang="de-DE" altLang="nb-NO" sz="2800" dirty="0" smtClean="0"/>
              <a:t>E D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9 3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800" dirty="0"/>
              <a:t> K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5 </a:t>
            </a:r>
            <a:r>
              <a:rPr lang="de-DE" altLang="nb-NO" sz="2800" dirty="0">
                <a:latin typeface="Symbol" pitchFamily="18" charset="2"/>
              </a:rPr>
              <a:t></a:t>
            </a:r>
            <a:r>
              <a:rPr lang="de-DE" altLang="nb-NO" sz="2800" dirty="0"/>
              <a:t> </a:t>
            </a:r>
            <a:r>
              <a:rPr lang="nb-NO" altLang="nb-NO" sz="2800" dirty="0" smtClean="0"/>
              <a:t>K D </a:t>
            </a:r>
            <a:r>
              <a:rPr lang="nb-NO" altLang="nb-NO" sz="2800" dirty="0"/>
              <a:t>9 </a:t>
            </a:r>
            <a:r>
              <a:rPr lang="nb-NO" altLang="nb-NO" sz="2800" dirty="0" smtClean="0"/>
              <a:t>2</a:t>
            </a:r>
            <a:endParaRPr lang="de-DE" altLang="nb-NO" sz="2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800" b="1" i="1" dirty="0"/>
              <a:t>	</a:t>
            </a:r>
            <a:r>
              <a:rPr lang="de-DE" altLang="nb-NO" sz="2800" b="1" i="1" dirty="0" smtClean="0"/>
              <a:t>	pass</a:t>
            </a:r>
            <a:r>
              <a:rPr lang="de-DE" altLang="nb-NO" sz="2800" i="1" dirty="0" smtClean="0"/>
              <a:t>, </a:t>
            </a:r>
            <a:r>
              <a:rPr lang="de-DE" altLang="nb-NO" sz="2800" i="1" dirty="0" err="1" smtClean="0"/>
              <a:t>kan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ikke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telle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trumfpoeng</a:t>
            </a:r>
            <a:r>
              <a:rPr lang="de-DE" altLang="nb-NO" sz="2800" i="1" dirty="0" smtClean="0"/>
              <a:t>, </a:t>
            </a:r>
            <a:r>
              <a:rPr lang="de-DE" altLang="nb-NO" sz="2800" i="1" dirty="0" err="1" smtClean="0"/>
              <a:t>hadde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meldt</a:t>
            </a:r>
            <a:r>
              <a:rPr lang="de-DE" altLang="nb-NO" sz="2800" i="1" dirty="0" smtClean="0"/>
              <a:t> </a:t>
            </a:r>
            <a:br>
              <a:rPr lang="de-DE" altLang="nb-NO" sz="2800" i="1" dirty="0" smtClean="0"/>
            </a:br>
            <a:r>
              <a:rPr lang="de-DE" altLang="nb-NO" sz="2800" i="1" dirty="0" smtClean="0"/>
              <a:t>	2 NT (17-18 </a:t>
            </a:r>
            <a:r>
              <a:rPr lang="de-DE" altLang="nb-NO" sz="2800" i="1" dirty="0" err="1" smtClean="0"/>
              <a:t>hp</a:t>
            </a:r>
            <a:r>
              <a:rPr lang="de-DE" altLang="nb-NO" sz="2800" i="1" dirty="0" smtClean="0"/>
              <a:t>) </a:t>
            </a:r>
            <a:r>
              <a:rPr lang="de-DE" altLang="nb-NO" sz="2800" i="1" dirty="0" err="1" smtClean="0"/>
              <a:t>med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ruter</a:t>
            </a:r>
            <a:r>
              <a:rPr lang="de-DE" altLang="nb-NO" sz="2800" i="1" dirty="0" smtClean="0"/>
              <a:t> D i </a:t>
            </a:r>
            <a:r>
              <a:rPr lang="de-DE" altLang="nb-NO" sz="2800" i="1" dirty="0" err="1" smtClean="0"/>
              <a:t>stedet</a:t>
            </a:r>
            <a:r>
              <a:rPr lang="de-DE" altLang="nb-NO" sz="2800" i="1" dirty="0" smtClean="0"/>
              <a:t> for </a:t>
            </a:r>
            <a:r>
              <a:rPr lang="de-DE" altLang="nb-NO" sz="2800" i="1" dirty="0" err="1" smtClean="0"/>
              <a:t>knekten</a:t>
            </a:r>
            <a:endParaRPr lang="de-DE" altLang="nb-NO" sz="2800" b="1" i="1" dirty="0" smtClean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800" b="1" i="1" dirty="0"/>
              <a:t>	</a:t>
            </a:r>
            <a:r>
              <a:rPr lang="nb-NO" altLang="nb-NO" sz="2800" dirty="0" smtClean="0"/>
              <a:t>3)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de-DE" altLang="nb-NO" sz="2800" dirty="0"/>
              <a:t> </a:t>
            </a:r>
            <a:r>
              <a:rPr lang="de-DE" altLang="nb-NO" sz="2800" dirty="0" smtClean="0"/>
              <a:t>E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5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800" dirty="0"/>
              <a:t> E K </a:t>
            </a:r>
            <a:r>
              <a:rPr lang="de-DE" altLang="nb-NO" sz="2800" dirty="0" smtClean="0"/>
              <a:t>9 8 3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800" dirty="0"/>
              <a:t> 5</a:t>
            </a:r>
            <a:r>
              <a:rPr lang="de-DE" altLang="nb-NO" sz="2800" dirty="0" smtClean="0"/>
              <a:t> </a:t>
            </a:r>
            <a:r>
              <a:rPr lang="de-DE" altLang="nb-NO" sz="2800" dirty="0">
                <a:latin typeface="Symbol" pitchFamily="18" charset="2"/>
              </a:rPr>
              <a:t></a:t>
            </a:r>
            <a:r>
              <a:rPr lang="de-DE" altLang="nb-NO" sz="2800" dirty="0"/>
              <a:t> </a:t>
            </a:r>
            <a:r>
              <a:rPr lang="nb-NO" altLang="nb-NO" sz="2800" dirty="0" smtClean="0"/>
              <a:t>K </a:t>
            </a:r>
            <a:r>
              <a:rPr lang="nb-NO" altLang="nb-NO" sz="2800" dirty="0" err="1" smtClean="0"/>
              <a:t>Kn</a:t>
            </a:r>
            <a:r>
              <a:rPr lang="nb-NO" altLang="nb-NO" sz="2800" dirty="0" smtClean="0"/>
              <a:t> 10 9</a:t>
            </a:r>
            <a:endParaRPr lang="nb-NO" altLang="nb-NO" sz="2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b="1" i="1" dirty="0" smtClean="0"/>
              <a:t>		2</a:t>
            </a:r>
            <a:r>
              <a:rPr lang="nb-NO" sz="2800" dirty="0" smtClean="0"/>
              <a:t>♠, </a:t>
            </a:r>
            <a:r>
              <a:rPr lang="nb-NO" sz="2800" i="1" dirty="0" smtClean="0"/>
              <a:t>tre korts sparstøtte og utgangsinteresse</a:t>
            </a:r>
            <a:endParaRPr lang="nb-NO" sz="28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endParaRPr lang="nb-NO" altLang="nb-NO" sz="2800" b="1" i="1" dirty="0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7 - Åpners tredje melding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56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600" dirty="0"/>
              <a:t>Åpner har vist 12-18 hp – svarer </a:t>
            </a:r>
            <a:r>
              <a:rPr lang="nb-NO" sz="3600" dirty="0" smtClean="0"/>
              <a:t>hopper (inviterer) i </a:t>
            </a:r>
            <a:r>
              <a:rPr lang="nb-NO" sz="3600" dirty="0"/>
              <a:t>åpners første </a:t>
            </a:r>
            <a:r>
              <a:rPr lang="nb-NO" sz="3600" dirty="0" smtClean="0"/>
              <a:t>farge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/>
              <a:t>Viser alltid tre korts støtte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i="1" dirty="0" smtClean="0"/>
              <a:t>1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1</a:t>
            </a:r>
            <a:r>
              <a:rPr lang="nb-NO" sz="2800" dirty="0" smtClean="0"/>
              <a:t>♠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 smtClean="0"/>
              <a:t>2</a:t>
            </a:r>
            <a:r>
              <a:rPr lang="nb-NO" sz="2800" dirty="0" smtClean="0">
                <a:solidFill>
                  <a:srgbClr val="FF0000"/>
                </a:solidFill>
              </a:rPr>
              <a:t>♦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3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/>
              <a:t>1</a:t>
            </a:r>
            <a:r>
              <a:rPr lang="nb-NO" altLang="nb-NO" sz="2800" dirty="0"/>
              <a:t>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nb-NO" altLang="nb-NO" sz="2800" dirty="0"/>
              <a:t> K 3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dirty="0"/>
              <a:t> K D 10 5 4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800" dirty="0"/>
              <a:t> E </a:t>
            </a:r>
            <a:r>
              <a:rPr lang="nb-NO" altLang="nb-NO" sz="2800" dirty="0" err="1"/>
              <a:t>Kn</a:t>
            </a:r>
            <a:r>
              <a:rPr lang="nb-NO" altLang="nb-NO" sz="2800" dirty="0"/>
              <a:t> 10 9 6 </a:t>
            </a:r>
            <a:r>
              <a:rPr lang="en-GB" altLang="nb-NO" sz="2800" dirty="0">
                <a:latin typeface="Symbol" pitchFamily="18" charset="2"/>
              </a:rPr>
              <a:t></a:t>
            </a:r>
            <a:r>
              <a:rPr lang="nb-NO" altLang="nb-NO" sz="2800" dirty="0"/>
              <a:t> 2 </a:t>
            </a:r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b="1" i="1" dirty="0"/>
              <a:t>	</a:t>
            </a:r>
            <a:r>
              <a:rPr lang="nb-NO" altLang="nb-NO" sz="2800" b="1" i="1" dirty="0" smtClean="0"/>
              <a:t>4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altLang="nb-NO" sz="2800" b="1" i="1" dirty="0" smtClean="0"/>
              <a:t> </a:t>
            </a:r>
            <a:r>
              <a:rPr lang="nb-NO" altLang="nb-NO" sz="2800" i="1" dirty="0" smtClean="0"/>
              <a:t>, tar imot invitten med 12-14 hp og ekstra 	fordeling</a:t>
            </a:r>
            <a:endParaRPr lang="nb-NO" altLang="nb-NO" sz="28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dirty="0"/>
              <a:t>	2)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de-DE" altLang="nb-NO" sz="2800" dirty="0"/>
              <a:t> </a:t>
            </a:r>
            <a:r>
              <a:rPr lang="de-DE" altLang="nb-NO" sz="2800" dirty="0" err="1"/>
              <a:t>Kn</a:t>
            </a:r>
            <a:r>
              <a:rPr lang="de-DE" altLang="nb-NO" sz="2800" dirty="0"/>
              <a:t> 3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800" dirty="0"/>
              <a:t> E D 8 7 2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800" dirty="0"/>
              <a:t> E D 7 3 </a:t>
            </a:r>
            <a:r>
              <a:rPr lang="de-DE" altLang="nb-NO" sz="2800" dirty="0">
                <a:latin typeface="Symbol" pitchFamily="18" charset="2"/>
              </a:rPr>
              <a:t></a:t>
            </a:r>
            <a:r>
              <a:rPr lang="de-DE" altLang="nb-NO" sz="2800" dirty="0"/>
              <a:t> 5 </a:t>
            </a:r>
            <a:r>
              <a:rPr lang="de-DE" altLang="nb-NO" sz="2800" dirty="0" smtClean="0"/>
              <a:t>2</a:t>
            </a:r>
            <a:endParaRPr lang="de-DE" altLang="nb-NO" sz="28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800" b="1" i="1" dirty="0"/>
              <a:t>	</a:t>
            </a:r>
            <a:r>
              <a:rPr lang="de-DE" altLang="nb-NO" sz="2800" b="1" i="1" dirty="0" smtClean="0"/>
              <a:t>pass</a:t>
            </a:r>
            <a:r>
              <a:rPr lang="de-DE" altLang="nb-NO" sz="2800" dirty="0" smtClean="0"/>
              <a:t>, </a:t>
            </a:r>
            <a:r>
              <a:rPr lang="de-DE" altLang="nb-NO" sz="2800" i="1" dirty="0" smtClean="0"/>
              <a:t>har </a:t>
            </a:r>
            <a:r>
              <a:rPr lang="de-DE" altLang="nb-NO" sz="2800" i="1" dirty="0" err="1" smtClean="0"/>
              <a:t>ikke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mer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enn</a:t>
            </a:r>
            <a:r>
              <a:rPr lang="de-DE" altLang="nb-NO" sz="2800" i="1" dirty="0" smtClean="0"/>
              <a:t> vi har </a:t>
            </a:r>
            <a:r>
              <a:rPr lang="de-DE" altLang="nb-NO" sz="2800" i="1" dirty="0" err="1" smtClean="0"/>
              <a:t>vist</a:t>
            </a:r>
            <a:r>
              <a:rPr lang="de-DE" altLang="nb-NO" sz="2800" i="1" dirty="0" smtClean="0"/>
              <a:t> </a:t>
            </a:r>
            <a:r>
              <a:rPr lang="de-DE" altLang="nb-NO" sz="2800" i="1" dirty="0" err="1" smtClean="0"/>
              <a:t>tidligere</a:t>
            </a:r>
            <a:r>
              <a:rPr lang="de-DE" altLang="nb-NO" sz="2800" dirty="0"/>
              <a:t/>
            </a:r>
            <a:br>
              <a:rPr lang="de-DE" altLang="nb-NO" sz="2800" dirty="0"/>
            </a:br>
            <a:endParaRPr lang="de-DE" altLang="nb-NO" sz="2800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993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Åpner har vist 12-18 hp – </a:t>
            </a:r>
            <a:r>
              <a:rPr lang="nb-NO" dirty="0" smtClean="0"/>
              <a:t>svarer støtter åpners andre farge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r>
              <a:rPr lang="nb-NO" sz="2800" dirty="0" smtClean="0"/>
              <a:t>Viser </a:t>
            </a:r>
            <a:r>
              <a:rPr lang="nb-NO" sz="2800" dirty="0" err="1" smtClean="0"/>
              <a:t>firekorts</a:t>
            </a:r>
            <a:r>
              <a:rPr lang="nb-NO" sz="2800" dirty="0" smtClean="0"/>
              <a:t> støtte og 10-12 hp (invitthånd), alt annet enn pass fra åpner er utgangskrav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i="1" dirty="0" smtClean="0"/>
              <a:t>1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1</a:t>
            </a:r>
            <a:r>
              <a:rPr lang="nb-NO" sz="2800" dirty="0" smtClean="0"/>
              <a:t>♠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 smtClean="0"/>
              <a:t>2</a:t>
            </a:r>
            <a:r>
              <a:rPr lang="nb-NO" sz="2800" dirty="0" smtClean="0"/>
              <a:t>♣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3</a:t>
            </a:r>
            <a:r>
              <a:rPr lang="nb-NO" sz="2800" dirty="0" smtClean="0"/>
              <a:t>♣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/>
              <a:t>1</a:t>
            </a:r>
            <a:r>
              <a:rPr lang="nb-NO" altLang="nb-NO" sz="2800" dirty="0"/>
              <a:t>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E 10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dirty="0"/>
              <a:t> K D </a:t>
            </a:r>
            <a:r>
              <a:rPr lang="nb-NO" altLang="nb-NO" sz="2800" dirty="0" smtClean="0"/>
              <a:t>9 7 </a:t>
            </a:r>
            <a:r>
              <a:rPr lang="nb-NO" altLang="nb-NO" sz="2800" dirty="0"/>
              <a:t>5 </a:t>
            </a:r>
            <a:r>
              <a:rPr lang="nb-NO" altLang="nb-NO" sz="2800" dirty="0" smtClean="0"/>
              <a:t>2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800" dirty="0"/>
              <a:t> E 8</a:t>
            </a:r>
            <a:r>
              <a:rPr lang="nb-NO" altLang="nb-NO" sz="2800" dirty="0" smtClean="0"/>
              <a:t> </a:t>
            </a:r>
            <a:r>
              <a:rPr lang="en-GB" altLang="nb-NO" sz="2800" dirty="0">
                <a:latin typeface="Symbol" pitchFamily="18" charset="2"/>
              </a:rPr>
              <a:t>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E D 10 2 </a:t>
            </a:r>
            <a:endParaRPr lang="nb-NO" altLang="nb-NO" sz="28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b="1" i="1" dirty="0"/>
              <a:t>	</a:t>
            </a:r>
            <a:r>
              <a:rPr lang="nb-NO" altLang="nb-NO" sz="2800" b="1" i="1" dirty="0" smtClean="0"/>
              <a:t>3</a:t>
            </a:r>
            <a:r>
              <a:rPr lang="nb-NO" sz="2800" dirty="0" smtClean="0">
                <a:solidFill>
                  <a:srgbClr val="FF0000"/>
                </a:solidFill>
              </a:rPr>
              <a:t> ♥</a:t>
            </a:r>
            <a:r>
              <a:rPr lang="nb-NO" sz="2800" i="1" dirty="0" smtClean="0"/>
              <a:t>, krav, viser sekskorts farge, søker beste 	utgang</a:t>
            </a:r>
            <a:r>
              <a:rPr lang="nb-NO" altLang="nb-NO" sz="2800" b="1" i="1" dirty="0" smtClean="0"/>
              <a:t> </a:t>
            </a:r>
            <a:endParaRPr lang="nb-NO" altLang="nb-NO" sz="28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dirty="0"/>
              <a:t>	2)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de-DE" altLang="nb-NO" sz="2800" dirty="0"/>
              <a:t> </a:t>
            </a:r>
            <a:r>
              <a:rPr lang="de-DE" altLang="nb-NO" sz="2800" dirty="0" smtClean="0"/>
              <a:t>K 10 6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800" dirty="0"/>
              <a:t> E D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9 3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800" dirty="0"/>
              <a:t> 5</a:t>
            </a:r>
            <a:r>
              <a:rPr lang="de-DE" altLang="nb-NO" sz="2800" dirty="0" smtClean="0"/>
              <a:t> </a:t>
            </a:r>
            <a:r>
              <a:rPr lang="de-DE" altLang="nb-NO" sz="2800" dirty="0">
                <a:latin typeface="Symbol" pitchFamily="18" charset="2"/>
              </a:rPr>
              <a:t></a:t>
            </a:r>
            <a:r>
              <a:rPr lang="de-DE" altLang="nb-NO" sz="2800" dirty="0"/>
              <a:t> </a:t>
            </a:r>
            <a:r>
              <a:rPr lang="de-DE" altLang="nb-NO" sz="2800" dirty="0" smtClean="0"/>
              <a:t>E D 9 2</a:t>
            </a:r>
            <a:endParaRPr lang="de-DE" altLang="nb-NO" sz="2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800" b="1" i="1" dirty="0"/>
              <a:t>	</a:t>
            </a:r>
            <a:r>
              <a:rPr lang="de-DE" altLang="nb-NO" sz="2800" b="1" i="1" dirty="0" smtClean="0"/>
              <a:t>	3</a:t>
            </a:r>
            <a:r>
              <a:rPr lang="nb-NO" sz="2800" dirty="0" smtClean="0"/>
              <a:t> ♠</a:t>
            </a:r>
            <a:r>
              <a:rPr lang="nb-NO" sz="2800" i="1" dirty="0" smtClean="0"/>
              <a:t>, krav, viser </a:t>
            </a:r>
            <a:r>
              <a:rPr lang="nb-NO" sz="2800" i="1" dirty="0" err="1" smtClean="0"/>
              <a:t>trekorts</a:t>
            </a:r>
            <a:r>
              <a:rPr lang="nb-NO" sz="2800" i="1" dirty="0" smtClean="0"/>
              <a:t> støtte, </a:t>
            </a:r>
            <a:br>
              <a:rPr lang="nb-NO" sz="2800" i="1" dirty="0" smtClean="0"/>
            </a:br>
            <a:r>
              <a:rPr lang="nb-NO" sz="2800" i="1" dirty="0" smtClean="0"/>
              <a:t>	dvs. 3514-fordeling</a:t>
            </a:r>
            <a:r>
              <a:rPr lang="nb-NO" sz="2800" dirty="0" smtClean="0"/>
              <a:t> </a:t>
            </a:r>
            <a:r>
              <a:rPr lang="de-DE" altLang="nb-NO" sz="2800" dirty="0"/>
              <a:t>	</a:t>
            </a: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434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Åpner har vist 12-18 hp – svarer </a:t>
            </a:r>
            <a:r>
              <a:rPr lang="nb-NO" dirty="0" smtClean="0"/>
              <a:t>gjenmelder 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400" i="1" dirty="0" smtClean="0"/>
              <a:t>1</a:t>
            </a:r>
            <a:r>
              <a:rPr lang="nb-NO" sz="2400" dirty="0" smtClean="0">
                <a:solidFill>
                  <a:srgbClr val="FF0000"/>
                </a:solidFill>
              </a:rPr>
              <a:t>♦</a:t>
            </a:r>
            <a:r>
              <a:rPr lang="nb-NO" altLang="nb-NO" sz="2400" i="1" dirty="0" smtClean="0"/>
              <a:t> </a:t>
            </a:r>
            <a:r>
              <a:rPr lang="nb-NO" altLang="nb-NO" sz="2400" i="1" dirty="0"/>
              <a:t>– </a:t>
            </a:r>
            <a:r>
              <a:rPr lang="nb-NO" altLang="nb-NO" sz="2400" i="1" dirty="0" smtClean="0"/>
              <a:t>1</a:t>
            </a:r>
            <a:r>
              <a:rPr lang="nb-NO" sz="2400" dirty="0" smtClean="0">
                <a:solidFill>
                  <a:srgbClr val="FF0000"/>
                </a:solidFill>
              </a:rPr>
              <a:t>♥</a:t>
            </a:r>
            <a:r>
              <a:rPr lang="nb-NO" altLang="nb-NO" sz="2400" i="1" dirty="0"/>
              <a:t/>
            </a:r>
            <a:br>
              <a:rPr lang="nb-NO" altLang="nb-NO" sz="2400" i="1" dirty="0"/>
            </a:br>
            <a:r>
              <a:rPr lang="nb-NO" altLang="nb-NO" sz="2400" i="1" dirty="0" smtClean="0"/>
              <a:t>1</a:t>
            </a:r>
            <a:r>
              <a:rPr lang="nb-NO" sz="2400" dirty="0" smtClean="0"/>
              <a:t>♠</a:t>
            </a:r>
            <a:r>
              <a:rPr lang="nb-NO" altLang="nb-NO" sz="2400" i="1" dirty="0" smtClean="0"/>
              <a:t> </a:t>
            </a:r>
            <a:r>
              <a:rPr lang="nb-NO" altLang="nb-NO" sz="2400" i="1" dirty="0"/>
              <a:t>– </a:t>
            </a:r>
            <a:r>
              <a:rPr lang="nb-NO" altLang="nb-NO" sz="2400" i="1" dirty="0" smtClean="0"/>
              <a:t>1NT (viser 6-9 hp)</a:t>
            </a:r>
            <a:r>
              <a:rPr lang="nb-NO" altLang="nb-NO" sz="2400" i="1" dirty="0"/>
              <a:t/>
            </a:r>
            <a:br>
              <a:rPr lang="nb-NO" altLang="nb-NO" sz="2400" i="1" dirty="0"/>
            </a:br>
            <a:r>
              <a:rPr lang="nb-NO" altLang="nb-NO" sz="24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400" dirty="0" smtClean="0"/>
              <a:t>1) </a:t>
            </a:r>
            <a:r>
              <a:rPr lang="nb-NO" altLang="nb-NO" sz="2400" dirty="0" smtClean="0">
                <a:latin typeface="Symbol" pitchFamily="18" charset="2"/>
              </a:rPr>
              <a:t></a:t>
            </a:r>
            <a:r>
              <a:rPr lang="nb-NO" altLang="nb-NO" sz="2400" dirty="0" smtClean="0"/>
              <a:t> E D 10 </a:t>
            </a:r>
            <a:r>
              <a:rPr lang="nb-NO" altLang="nb-NO" sz="2400" dirty="0"/>
              <a:t>3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E 9 2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K D </a:t>
            </a:r>
            <a:r>
              <a:rPr lang="nb-NO" altLang="nb-NO" sz="2400" dirty="0" err="1" smtClean="0"/>
              <a:t>Kn</a:t>
            </a:r>
            <a:r>
              <a:rPr lang="nb-NO" altLang="nb-NO" sz="2400" dirty="0" smtClean="0"/>
              <a:t> 9 8 </a:t>
            </a:r>
            <a:r>
              <a:rPr lang="en-GB" altLang="nb-NO" sz="2400" dirty="0">
                <a:latin typeface="Symbol" pitchFamily="18" charset="2"/>
              </a:rPr>
              <a:t>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2 </a:t>
            </a:r>
            <a:endParaRPr lang="nb-NO" altLang="nb-NO" sz="24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400" b="1" i="1" dirty="0"/>
              <a:t>	</a:t>
            </a:r>
            <a:r>
              <a:rPr lang="nb-NO" altLang="nb-NO" sz="2400" b="1" i="1" dirty="0" smtClean="0"/>
              <a:t>2</a:t>
            </a:r>
            <a:r>
              <a:rPr lang="nb-NO" sz="2400" dirty="0" smtClean="0">
                <a:solidFill>
                  <a:srgbClr val="FF0000"/>
                </a:solidFill>
              </a:rPr>
              <a:t> ♥</a:t>
            </a:r>
            <a:r>
              <a:rPr lang="nb-NO" sz="2400" i="1" dirty="0" smtClean="0"/>
              <a:t>, inviterende melding, </a:t>
            </a:r>
            <a:r>
              <a:rPr lang="nb-NO" sz="2400" i="1" dirty="0" err="1" smtClean="0"/>
              <a:t>trekorts</a:t>
            </a:r>
            <a:r>
              <a:rPr lang="nb-NO" sz="2400" i="1" dirty="0" smtClean="0"/>
              <a:t> støtte (</a:t>
            </a:r>
            <a:r>
              <a:rPr lang="nb-NO" sz="2400" i="1" dirty="0" err="1" smtClean="0"/>
              <a:t>ca</a:t>
            </a:r>
            <a:r>
              <a:rPr lang="nb-NO" sz="2400" i="1" dirty="0" smtClean="0"/>
              <a:t> 15-17 hp)</a:t>
            </a:r>
            <a:r>
              <a:rPr lang="nb-NO" sz="2400" dirty="0" smtClean="0"/>
              <a:t> 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400" dirty="0" smtClean="0"/>
              <a:t>2) </a:t>
            </a:r>
            <a:r>
              <a:rPr lang="nb-NO" altLang="nb-NO" sz="2400" dirty="0" smtClean="0">
                <a:latin typeface="Symbol" pitchFamily="18" charset="2"/>
              </a:rPr>
              <a:t></a:t>
            </a:r>
            <a:r>
              <a:rPr lang="de-DE" altLang="nb-NO" sz="2400" dirty="0" smtClean="0"/>
              <a:t> E 8 7 6 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400" dirty="0" smtClean="0"/>
              <a:t> K 3 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400" dirty="0" smtClean="0"/>
              <a:t> K D 10 9 5 2 </a:t>
            </a:r>
            <a:r>
              <a:rPr lang="de-DE" altLang="nb-NO" sz="2400" dirty="0" smtClean="0">
                <a:latin typeface="Symbol" pitchFamily="18" charset="2"/>
              </a:rPr>
              <a:t></a:t>
            </a:r>
            <a:r>
              <a:rPr lang="de-DE" altLang="nb-NO" sz="2400" dirty="0" smtClean="0"/>
              <a:t> 5</a:t>
            </a:r>
            <a:endParaRPr lang="de-DE" altLang="nb-NO" sz="24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400" b="1" i="1" dirty="0" smtClean="0"/>
              <a:t>	2</a:t>
            </a:r>
            <a:r>
              <a:rPr lang="nb-NO" sz="2400" dirty="0" smtClean="0">
                <a:solidFill>
                  <a:srgbClr val="FF0000"/>
                </a:solidFill>
              </a:rPr>
              <a:t> ♦</a:t>
            </a:r>
            <a:r>
              <a:rPr lang="nb-NO" sz="2400" i="1" dirty="0" smtClean="0"/>
              <a:t>, stoppmelding, svarer skal passe, selv med </a:t>
            </a:r>
            <a:r>
              <a:rPr lang="nb-NO" sz="2400" i="1" dirty="0" err="1" smtClean="0"/>
              <a:t>misfit</a:t>
            </a:r>
            <a:r>
              <a:rPr lang="nb-NO" sz="2400" i="1" dirty="0" smtClean="0"/>
              <a:t>! 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sz="2400" i="1" dirty="0" smtClean="0"/>
              <a:t>1</a:t>
            </a:r>
            <a:r>
              <a:rPr lang="nb-NO" sz="2400" dirty="0">
                <a:solidFill>
                  <a:srgbClr val="FF0000"/>
                </a:solidFill>
              </a:rPr>
              <a:t> ♥</a:t>
            </a:r>
            <a:r>
              <a:rPr lang="de-DE" sz="2400" i="1" dirty="0" smtClean="0"/>
              <a:t> – 1</a:t>
            </a:r>
            <a:r>
              <a:rPr lang="nb-NO" sz="2400" dirty="0"/>
              <a:t> ♠</a:t>
            </a:r>
            <a:r>
              <a:rPr lang="de-DE" sz="2400" i="1" dirty="0" smtClean="0"/>
              <a:t/>
            </a:r>
            <a:br>
              <a:rPr lang="de-DE" sz="2400" i="1" dirty="0" smtClean="0"/>
            </a:br>
            <a:r>
              <a:rPr lang="de-DE" sz="2400" i="1" dirty="0" smtClean="0"/>
              <a:t>2</a:t>
            </a:r>
            <a:r>
              <a:rPr lang="nb-NO" sz="2400" dirty="0">
                <a:solidFill>
                  <a:srgbClr val="FF0000"/>
                </a:solidFill>
              </a:rPr>
              <a:t> ♦</a:t>
            </a:r>
            <a:r>
              <a:rPr lang="de-DE" sz="2400" i="1" dirty="0" smtClean="0"/>
              <a:t> – 2NT (</a:t>
            </a:r>
            <a:r>
              <a:rPr lang="de-DE" sz="2400" i="1" dirty="0" err="1" smtClean="0"/>
              <a:t>viser</a:t>
            </a:r>
            <a:r>
              <a:rPr lang="de-DE" sz="2400" i="1" dirty="0" smtClean="0"/>
              <a:t> 10-12 </a:t>
            </a:r>
            <a:r>
              <a:rPr lang="de-DE" sz="2400" i="1" dirty="0" err="1" smtClean="0"/>
              <a:t>hp</a:t>
            </a:r>
            <a:r>
              <a:rPr lang="de-DE" sz="2400" i="1" dirty="0" smtClean="0"/>
              <a:t>, </a:t>
            </a:r>
            <a:r>
              <a:rPr lang="de-DE" sz="2400" i="1" dirty="0" err="1" smtClean="0"/>
              <a:t>invitt</a:t>
            </a:r>
            <a:r>
              <a:rPr lang="de-DE" sz="2400" i="1" dirty="0" smtClean="0"/>
              <a:t>)</a:t>
            </a:r>
            <a:br>
              <a:rPr lang="de-DE" sz="2400" i="1" dirty="0" smtClean="0"/>
            </a:br>
            <a:r>
              <a:rPr lang="de-DE" sz="2400" i="1" dirty="0" smtClean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sz="2400" dirty="0" smtClean="0"/>
              <a:t>1) </a:t>
            </a:r>
            <a:r>
              <a:rPr lang="nb-NO" altLang="nb-NO" sz="2400" dirty="0">
                <a:latin typeface="Symbol" pitchFamily="18" charset="2"/>
              </a:rPr>
              <a:t>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E </a:t>
            </a:r>
            <a:r>
              <a:rPr lang="nb-NO" altLang="nb-NO" sz="2400" dirty="0"/>
              <a:t>3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400" dirty="0"/>
              <a:t> E </a:t>
            </a:r>
            <a:r>
              <a:rPr lang="nb-NO" altLang="nb-NO" sz="2400" dirty="0" err="1" smtClean="0"/>
              <a:t>Kn</a:t>
            </a:r>
            <a:r>
              <a:rPr lang="nb-NO" altLang="nb-NO" sz="2400" dirty="0" smtClean="0"/>
              <a:t> 9 8 7 2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E </a:t>
            </a:r>
            <a:r>
              <a:rPr lang="nb-NO" altLang="nb-NO" sz="2400" dirty="0"/>
              <a:t>D </a:t>
            </a:r>
            <a:r>
              <a:rPr lang="nb-NO" altLang="nb-NO" sz="2400" dirty="0" err="1"/>
              <a:t>Kn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8 </a:t>
            </a:r>
            <a:r>
              <a:rPr lang="en-GB" altLang="nb-NO" sz="2400" dirty="0">
                <a:latin typeface="Symbol" pitchFamily="18" charset="2"/>
              </a:rPr>
              <a:t>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2</a:t>
            </a:r>
            <a:endParaRPr lang="nb-NO" altLang="nb-NO" sz="24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400" b="1" i="1" dirty="0" smtClean="0"/>
              <a:t>	3</a:t>
            </a:r>
            <a:r>
              <a:rPr lang="nb-NO" sz="2400" dirty="0" smtClean="0">
                <a:solidFill>
                  <a:srgbClr val="FF0000"/>
                </a:solidFill>
              </a:rPr>
              <a:t> ♥</a:t>
            </a:r>
            <a:r>
              <a:rPr lang="nb-NO" sz="2400" i="1" dirty="0" smtClean="0"/>
              <a:t>, krav med sekskorts farge, ber makker velge utgang</a:t>
            </a:r>
            <a:r>
              <a:rPr lang="nb-NO" sz="2400" dirty="0" smtClean="0">
                <a:solidFill>
                  <a:srgbClr val="FF0000"/>
                </a:solidFill>
              </a:rPr>
              <a:t> </a:t>
            </a:r>
            <a:endParaRPr lang="nb-NO" altLang="nb-NO" sz="2400" b="1" i="1" dirty="0" smtClean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400" b="1" i="1" dirty="0"/>
              <a:t> </a:t>
            </a:r>
            <a:r>
              <a:rPr lang="nb-NO" altLang="nb-NO" sz="2400" b="1" i="1" dirty="0" smtClean="0"/>
              <a:t>     </a:t>
            </a:r>
            <a:r>
              <a:rPr lang="nb-NO" altLang="nb-NO" sz="2400" dirty="0" smtClean="0"/>
              <a:t>2) </a:t>
            </a:r>
            <a:r>
              <a:rPr lang="nb-NO" altLang="nb-NO" sz="2400" dirty="0">
                <a:latin typeface="Symbol" pitchFamily="18" charset="2"/>
              </a:rPr>
              <a:t></a:t>
            </a:r>
            <a:r>
              <a:rPr lang="nb-NO" altLang="nb-NO" sz="2400" dirty="0"/>
              <a:t> </a:t>
            </a:r>
            <a:r>
              <a:rPr lang="nb-NO" altLang="nb-NO" sz="2400" dirty="0" err="1" smtClean="0"/>
              <a:t>Kn</a:t>
            </a:r>
            <a:r>
              <a:rPr lang="nb-NO" altLang="nb-NO" sz="2400" dirty="0" smtClean="0"/>
              <a:t> 6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400" dirty="0"/>
              <a:t> E </a:t>
            </a:r>
            <a:r>
              <a:rPr lang="nb-NO" altLang="nb-NO" sz="2400" dirty="0" smtClean="0"/>
              <a:t>D 10 6 3  </a:t>
            </a:r>
            <a:r>
              <a:rPr lang="en-GB" altLang="nb-NO" sz="24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K </a:t>
            </a:r>
            <a:r>
              <a:rPr lang="nb-NO" altLang="nb-NO" sz="2400" dirty="0" err="1" smtClean="0"/>
              <a:t>Kn</a:t>
            </a:r>
            <a:r>
              <a:rPr lang="nb-NO" altLang="nb-NO" sz="2400" dirty="0" smtClean="0"/>
              <a:t> 10 7 5 </a:t>
            </a:r>
            <a:r>
              <a:rPr lang="en-GB" altLang="nb-NO" sz="2400" dirty="0">
                <a:latin typeface="Symbol" pitchFamily="18" charset="2"/>
              </a:rPr>
              <a:t></a:t>
            </a:r>
            <a:r>
              <a:rPr lang="nb-NO" altLang="nb-NO" sz="2400" dirty="0"/>
              <a:t> </a:t>
            </a:r>
            <a:r>
              <a:rPr lang="nb-NO" altLang="nb-NO" sz="2400" dirty="0" smtClean="0"/>
              <a:t>2</a:t>
            </a:r>
            <a:endParaRPr lang="nb-NO" altLang="nb-NO" sz="24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400" b="1" i="1" dirty="0" smtClean="0"/>
              <a:t>	3</a:t>
            </a:r>
            <a:r>
              <a:rPr lang="nb-NO" sz="2400" dirty="0" smtClean="0">
                <a:solidFill>
                  <a:srgbClr val="FF0000"/>
                </a:solidFill>
              </a:rPr>
              <a:t> ♦</a:t>
            </a:r>
            <a:r>
              <a:rPr lang="nb-NO" sz="2400" i="1" dirty="0" smtClean="0"/>
              <a:t>, 5-5-fordeling, svake kort, ber makker velge</a:t>
            </a:r>
            <a:endParaRPr lang="nb-NO" sz="2400" i="1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754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Åpner har hoppet til 2NT (18-19)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Pass fra svarer er eneste svake melding, svar på </a:t>
            </a:r>
            <a:r>
              <a:rPr lang="nb-NO" dirty="0" err="1" smtClean="0"/>
              <a:t>tretrinnet</a:t>
            </a:r>
            <a:r>
              <a:rPr lang="nb-NO" dirty="0" smtClean="0"/>
              <a:t> innebærer krav til (minst) utgang</a:t>
            </a:r>
          </a:p>
          <a:p>
            <a:r>
              <a:rPr lang="nb-NO" dirty="0" smtClean="0"/>
              <a:t>Svarer har meldt tre i </a:t>
            </a:r>
            <a:r>
              <a:rPr lang="nb-NO" dirty="0" err="1" smtClean="0"/>
              <a:t>minor</a:t>
            </a:r>
            <a:r>
              <a:rPr lang="nb-NO" dirty="0" smtClean="0"/>
              <a:t>: sleminvitt, åpner melder sidefarge med styrke med slem-interesse, ellers 3NT</a:t>
            </a:r>
          </a:p>
          <a:p>
            <a:r>
              <a:rPr lang="nb-NO" dirty="0" smtClean="0"/>
              <a:t>Svarer har gjentatt sin eller støttet åpners majorfarge på </a:t>
            </a:r>
            <a:r>
              <a:rPr lang="nb-NO" dirty="0" err="1" smtClean="0"/>
              <a:t>tretrinnet</a:t>
            </a:r>
            <a:r>
              <a:rPr lang="nb-NO" dirty="0" smtClean="0"/>
              <a:t>: åpner velger mellom 3NT eller fire i majorfargen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984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Åpner har meldt stigende farge</a:t>
            </a:r>
            <a:br>
              <a:rPr lang="nb-NO" dirty="0" smtClean="0"/>
            </a:br>
            <a:r>
              <a:rPr lang="nb-NO" dirty="0" smtClean="0"/>
              <a:t>(reversert),  17-21 hp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 smtClean="0"/>
              <a:t>Har vist minst invitt, eneste svake meldinger fra svarer er å støtte åpners første farge eller </a:t>
            </a:r>
            <a:r>
              <a:rPr lang="nb-NO" dirty="0" err="1" smtClean="0"/>
              <a:t>gjenmelde</a:t>
            </a:r>
            <a:r>
              <a:rPr lang="nb-NO" dirty="0" smtClean="0"/>
              <a:t> egen farge. Alt annet innebærer utgangskrav</a:t>
            </a:r>
          </a:p>
          <a:p>
            <a:r>
              <a:rPr lang="nb-NO" dirty="0" smtClean="0"/>
              <a:t>Dersom svarer har avgitt en svak melding, må åpner bestemme seg for å passe, invitere til utgang, kreve videre eller melde utgang</a:t>
            </a:r>
          </a:p>
          <a:p>
            <a:r>
              <a:rPr lang="nb-NO" dirty="0" smtClean="0"/>
              <a:t>Når utgangskrav er etablert, skal åpner prøve å beskrive sin hånd best mulig </a:t>
            </a:r>
          </a:p>
          <a:p>
            <a:pPr lvl="1"/>
            <a:r>
              <a:rPr lang="nb-NO" dirty="0" smtClean="0"/>
              <a:t>vise ekstra fargelengde </a:t>
            </a:r>
          </a:p>
          <a:p>
            <a:pPr lvl="1"/>
            <a:r>
              <a:rPr lang="nb-NO" dirty="0" smtClean="0"/>
              <a:t>melde NT med hold i fjerde farge</a:t>
            </a:r>
            <a:r>
              <a:rPr lang="nb-NO" dirty="0"/>
              <a:t> </a:t>
            </a:r>
            <a:r>
              <a:rPr lang="nb-NO" dirty="0" smtClean="0"/>
              <a:t>eventuelt melde fjerde farge uten hold når tre farger er vist</a:t>
            </a:r>
          </a:p>
          <a:p>
            <a:pPr lvl="1"/>
            <a:r>
              <a:rPr lang="nb-NO" dirty="0" smtClean="0"/>
              <a:t>melde NT, eventuelt hold i en tredje farge dersom to farger er vist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793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4000" dirty="0"/>
              <a:t>Åpner har meldt stigende </a:t>
            </a:r>
            <a:r>
              <a:rPr lang="nb-NO" sz="4000" dirty="0" smtClean="0"/>
              <a:t>farge - eksempler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000" i="1" dirty="0" smtClean="0"/>
              <a:t>1</a:t>
            </a:r>
            <a:r>
              <a:rPr lang="nb-NO" sz="2800" dirty="0">
                <a:solidFill>
                  <a:srgbClr val="FF0000"/>
                </a:solidFill>
              </a:rPr>
              <a:t> ♦</a:t>
            </a:r>
            <a:r>
              <a:rPr lang="nb-NO" altLang="nb-NO" sz="3000" i="1" dirty="0" smtClean="0"/>
              <a:t> </a:t>
            </a:r>
            <a:r>
              <a:rPr lang="nb-NO" altLang="nb-NO" sz="3000" i="1" dirty="0"/>
              <a:t>– </a:t>
            </a:r>
            <a:r>
              <a:rPr lang="nb-NO" sz="2800" dirty="0"/>
              <a:t>♠</a:t>
            </a:r>
            <a:r>
              <a:rPr lang="nb-NO" altLang="nb-NO" sz="3000" i="1" dirty="0"/>
              <a:t/>
            </a:r>
            <a:br>
              <a:rPr lang="nb-NO" altLang="nb-NO" sz="3000" i="1" dirty="0"/>
            </a:br>
            <a:r>
              <a:rPr lang="nb-NO" altLang="nb-NO" sz="3000" i="1" dirty="0" smtClean="0"/>
              <a:t>2</a:t>
            </a:r>
            <a:r>
              <a:rPr lang="nb-NO" sz="2800" dirty="0">
                <a:solidFill>
                  <a:srgbClr val="FF0000"/>
                </a:solidFill>
              </a:rPr>
              <a:t> ♥</a:t>
            </a:r>
            <a:r>
              <a:rPr lang="nb-NO" altLang="nb-NO" sz="3000" i="1" dirty="0" smtClean="0"/>
              <a:t> </a:t>
            </a:r>
            <a:r>
              <a:rPr lang="nb-NO" altLang="nb-NO" sz="3000" i="1" dirty="0"/>
              <a:t>– </a:t>
            </a:r>
            <a:r>
              <a:rPr lang="nb-NO" altLang="nb-NO" sz="3000" i="1" dirty="0" smtClean="0"/>
              <a:t>3</a:t>
            </a:r>
            <a:r>
              <a:rPr lang="nb-NO" sz="2800" dirty="0">
                <a:solidFill>
                  <a:srgbClr val="FF0000"/>
                </a:solidFill>
              </a:rPr>
              <a:t> ♦</a:t>
            </a:r>
            <a:r>
              <a:rPr lang="nb-NO" altLang="nb-NO" sz="3000" i="1" dirty="0" smtClean="0"/>
              <a:t> </a:t>
            </a:r>
            <a:r>
              <a:rPr lang="nb-NO" altLang="nb-NO" sz="2600" i="1" dirty="0" smtClean="0"/>
              <a:t>(eneste svake melding ved siden av 2 </a:t>
            </a:r>
            <a:r>
              <a:rPr lang="nb-NO" altLang="nb-NO" sz="2800" i="1" dirty="0" smtClean="0">
                <a:latin typeface="Symbol" pitchFamily="18" charset="2"/>
              </a:rPr>
              <a:t></a:t>
            </a:r>
            <a:r>
              <a:rPr lang="nb-NO" altLang="nb-NO" sz="2400" i="1" dirty="0" smtClean="0"/>
              <a:t>, alt annet etablerer utgangskrav</a:t>
            </a:r>
            <a:r>
              <a:rPr lang="nb-NO" altLang="nb-NO" sz="2600" i="1" dirty="0" smtClean="0"/>
              <a:t>)</a:t>
            </a:r>
            <a:r>
              <a:rPr lang="nb-NO" altLang="nb-NO" sz="2600" i="1" dirty="0"/>
              <a:t/>
            </a:r>
            <a:br>
              <a:rPr lang="nb-NO" altLang="nb-NO" sz="2600" i="1" dirty="0"/>
            </a:br>
            <a:r>
              <a:rPr lang="nb-NO" altLang="nb-NO" sz="30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000" dirty="0" smtClean="0"/>
              <a:t>1</a:t>
            </a:r>
            <a:r>
              <a:rPr lang="nb-NO" altLang="nb-NO" sz="3000" dirty="0"/>
              <a:t>) </a:t>
            </a:r>
            <a:r>
              <a:rPr lang="nb-NO" altLang="nb-NO" sz="3000" dirty="0">
                <a:latin typeface="Symbol" pitchFamily="18" charset="2"/>
              </a:rPr>
              <a:t></a:t>
            </a:r>
            <a:r>
              <a:rPr lang="nb-NO" altLang="nb-NO" sz="3000" dirty="0"/>
              <a:t> </a:t>
            </a:r>
            <a:r>
              <a:rPr lang="nb-NO" altLang="nb-NO" sz="3000" dirty="0" smtClean="0"/>
              <a:t>E 4  </a:t>
            </a:r>
            <a:r>
              <a:rPr lang="en-GB" altLang="nb-NO" sz="30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3000" dirty="0" smtClean="0"/>
              <a:t> E D 5 3 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3000" dirty="0"/>
              <a:t> </a:t>
            </a:r>
            <a:r>
              <a:rPr lang="nb-NO" altLang="nb-NO" sz="3000" dirty="0" smtClean="0"/>
              <a:t>K D 10 8 7 </a:t>
            </a:r>
            <a:r>
              <a:rPr lang="en-GB" altLang="nb-NO" sz="3000" dirty="0">
                <a:latin typeface="Symbol" pitchFamily="18" charset="2"/>
              </a:rPr>
              <a:t></a:t>
            </a:r>
            <a:r>
              <a:rPr lang="nb-NO" altLang="nb-NO" sz="3000" dirty="0"/>
              <a:t> </a:t>
            </a:r>
            <a:r>
              <a:rPr lang="nb-NO" altLang="nb-NO" sz="3000" dirty="0" smtClean="0"/>
              <a:t>E </a:t>
            </a:r>
            <a:r>
              <a:rPr lang="nb-NO" altLang="nb-NO" sz="3000" dirty="0" err="1" smtClean="0"/>
              <a:t>Kn</a:t>
            </a:r>
            <a:endParaRPr lang="nb-NO" altLang="nb-NO" sz="30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000" b="1" i="1" dirty="0"/>
              <a:t>	</a:t>
            </a:r>
            <a:r>
              <a:rPr lang="nb-NO" altLang="nb-NO" sz="3000" b="1" i="1" dirty="0" smtClean="0"/>
              <a:t>3NT</a:t>
            </a:r>
            <a:r>
              <a:rPr lang="nb-NO" altLang="nb-NO" sz="3000" i="1" dirty="0" smtClean="0"/>
              <a:t>, vil i utgang, selv med minimum hos svarer</a:t>
            </a:r>
            <a:r>
              <a:rPr lang="nb-NO" altLang="nb-NO" sz="3000" b="1" i="1" dirty="0" smtClean="0"/>
              <a:t> </a:t>
            </a:r>
            <a:endParaRPr lang="nb-NO" altLang="nb-NO" sz="30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000" dirty="0"/>
              <a:t>	2) </a:t>
            </a:r>
            <a:r>
              <a:rPr lang="nb-NO" altLang="nb-NO" sz="3000" dirty="0">
                <a:latin typeface="Symbol" pitchFamily="18" charset="2"/>
              </a:rPr>
              <a:t></a:t>
            </a:r>
            <a:r>
              <a:rPr lang="de-DE" altLang="nb-NO" sz="3000" dirty="0"/>
              <a:t> </a:t>
            </a:r>
            <a:r>
              <a:rPr lang="de-DE" altLang="nb-NO" sz="3000" dirty="0" smtClean="0"/>
              <a:t>K 9 7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000" dirty="0"/>
              <a:t> E </a:t>
            </a:r>
            <a:r>
              <a:rPr lang="de-DE" altLang="nb-NO" sz="3000" dirty="0" smtClean="0"/>
              <a:t>K D 7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000" dirty="0"/>
              <a:t> E D </a:t>
            </a:r>
            <a:r>
              <a:rPr lang="de-DE" altLang="nb-NO" sz="3000" dirty="0" smtClean="0"/>
              <a:t>10 6 2 </a:t>
            </a:r>
            <a:r>
              <a:rPr lang="de-DE" altLang="nb-NO" sz="3000" dirty="0">
                <a:latin typeface="Symbol" pitchFamily="18" charset="2"/>
              </a:rPr>
              <a:t></a:t>
            </a:r>
            <a:r>
              <a:rPr lang="de-DE" altLang="nb-NO" sz="3000" dirty="0"/>
              <a:t> </a:t>
            </a:r>
            <a:r>
              <a:rPr lang="de-DE" altLang="nb-NO" sz="3000" dirty="0" smtClean="0"/>
              <a:t>7</a:t>
            </a:r>
            <a:endParaRPr lang="de-DE" altLang="nb-NO" sz="30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000" b="1" i="1" dirty="0"/>
              <a:t>	</a:t>
            </a:r>
            <a:r>
              <a:rPr lang="de-DE" altLang="nb-NO" sz="3000" b="1" i="1" dirty="0" smtClean="0"/>
              <a:t>	3</a:t>
            </a:r>
            <a:r>
              <a:rPr lang="nb-NO" sz="2800" dirty="0" smtClean="0"/>
              <a:t> ♠</a:t>
            </a:r>
            <a:r>
              <a:rPr lang="nb-NO" sz="2800" i="1" dirty="0" smtClean="0"/>
              <a:t>, invitt med 3451-fordeling</a:t>
            </a:r>
            <a:r>
              <a:rPr lang="nb-NO" sz="2800" dirty="0" smtClean="0"/>
              <a:t> </a:t>
            </a:r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000" b="1" i="1" dirty="0" smtClean="0"/>
              <a:t>	</a:t>
            </a:r>
            <a:r>
              <a:rPr lang="de-DE" altLang="nb-NO" sz="3000" dirty="0"/>
              <a:t>3) </a:t>
            </a:r>
            <a:r>
              <a:rPr lang="nb-NO" altLang="nb-NO" sz="3000" dirty="0">
                <a:latin typeface="Symbol" pitchFamily="18" charset="2"/>
              </a:rPr>
              <a:t></a:t>
            </a:r>
            <a:r>
              <a:rPr lang="de-DE" altLang="nb-NO" sz="3000" dirty="0"/>
              <a:t> K </a:t>
            </a:r>
            <a:r>
              <a:rPr lang="de-DE" altLang="nb-NO" sz="3000" dirty="0" err="1" smtClean="0"/>
              <a:t>Kn</a:t>
            </a:r>
            <a:r>
              <a:rPr lang="de-DE" altLang="nb-NO" sz="3000" dirty="0" smtClean="0"/>
              <a:t>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000" dirty="0"/>
              <a:t> E </a:t>
            </a:r>
            <a:r>
              <a:rPr lang="de-DE" altLang="nb-NO" sz="3000" dirty="0" err="1" smtClean="0"/>
              <a:t>Kn</a:t>
            </a:r>
            <a:r>
              <a:rPr lang="de-DE" altLang="nb-NO" sz="3000" dirty="0" smtClean="0"/>
              <a:t> 10 6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000" dirty="0"/>
              <a:t> </a:t>
            </a:r>
            <a:r>
              <a:rPr lang="de-DE" altLang="nb-NO" sz="3000" dirty="0" smtClean="0"/>
              <a:t>E K </a:t>
            </a:r>
            <a:r>
              <a:rPr lang="de-DE" altLang="nb-NO" sz="3000" dirty="0" err="1" smtClean="0"/>
              <a:t>Kn</a:t>
            </a:r>
            <a:r>
              <a:rPr lang="de-DE" altLang="nb-NO" sz="3000" dirty="0" smtClean="0"/>
              <a:t> 8 7 </a:t>
            </a:r>
            <a:r>
              <a:rPr lang="de-DE" altLang="nb-NO" sz="3000" dirty="0">
                <a:latin typeface="Symbol" pitchFamily="18" charset="2"/>
              </a:rPr>
              <a:t></a:t>
            </a:r>
            <a:r>
              <a:rPr lang="de-DE" altLang="nb-NO" sz="3000" dirty="0"/>
              <a:t> </a:t>
            </a:r>
            <a:r>
              <a:rPr lang="de-DE" altLang="nb-NO" sz="3000" dirty="0" err="1" smtClean="0"/>
              <a:t>Kn</a:t>
            </a:r>
            <a:r>
              <a:rPr lang="de-DE" altLang="nb-NO" sz="3000" dirty="0" smtClean="0"/>
              <a:t> 5</a:t>
            </a:r>
            <a:endParaRPr lang="de-DE" altLang="nb-NO" sz="30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000" b="1" i="1" dirty="0" smtClean="0"/>
              <a:t>		pass</a:t>
            </a:r>
            <a:r>
              <a:rPr lang="de-DE" altLang="nb-NO" sz="3000" i="1" dirty="0" smtClean="0"/>
              <a:t>, 2 </a:t>
            </a:r>
            <a:r>
              <a:rPr lang="de-DE" altLang="nb-NO" sz="3000" i="1" dirty="0" err="1" smtClean="0"/>
              <a:t>hj</a:t>
            </a:r>
            <a:r>
              <a:rPr lang="de-DE" altLang="nb-NO" sz="3000" i="1" dirty="0" smtClean="0"/>
              <a:t> </a:t>
            </a:r>
            <a:r>
              <a:rPr lang="de-DE" altLang="nb-NO" sz="3000" i="1" dirty="0" err="1" smtClean="0"/>
              <a:t>viste</a:t>
            </a:r>
            <a:r>
              <a:rPr lang="de-DE" altLang="nb-NO" sz="3000" i="1" dirty="0" smtClean="0"/>
              <a:t> 17-21 </a:t>
            </a:r>
            <a:r>
              <a:rPr lang="de-DE" altLang="nb-NO" sz="3000" i="1" dirty="0" err="1" smtClean="0"/>
              <a:t>hp</a:t>
            </a:r>
            <a:r>
              <a:rPr lang="de-DE" altLang="nb-NO" sz="3000" i="1" dirty="0" smtClean="0"/>
              <a:t>, </a:t>
            </a:r>
            <a:r>
              <a:rPr lang="de-DE" altLang="nb-NO" sz="3000" i="1" dirty="0" err="1" smtClean="0"/>
              <a:t>revurderer</a:t>
            </a:r>
            <a:r>
              <a:rPr lang="de-DE" altLang="nb-NO" sz="3000" i="1" dirty="0" smtClean="0"/>
              <a:t> </a:t>
            </a:r>
            <a:r>
              <a:rPr lang="de-DE" altLang="nb-NO" sz="3000" i="1" dirty="0" err="1" smtClean="0"/>
              <a:t>hånden</a:t>
            </a:r>
            <a:r>
              <a:rPr lang="de-DE" altLang="nb-NO" sz="3000" i="1" dirty="0" smtClean="0"/>
              <a:t> </a:t>
            </a:r>
            <a:r>
              <a:rPr lang="de-DE" altLang="nb-NO" sz="3000" i="1" dirty="0" err="1" smtClean="0"/>
              <a:t>til</a:t>
            </a:r>
            <a:r>
              <a:rPr lang="de-DE" altLang="nb-NO" sz="3000" i="1" dirty="0" smtClean="0"/>
              <a:t> 	</a:t>
            </a:r>
            <a:r>
              <a:rPr lang="de-DE" altLang="nb-NO" sz="3000" i="1" dirty="0" err="1" smtClean="0"/>
              <a:t>absolutt</a:t>
            </a:r>
            <a:r>
              <a:rPr lang="de-DE" altLang="nb-NO" sz="3000" i="1" dirty="0" smtClean="0"/>
              <a:t> </a:t>
            </a:r>
            <a:r>
              <a:rPr lang="de-DE" altLang="nb-NO" sz="3000" i="1" dirty="0" err="1" smtClean="0"/>
              <a:t>minimum</a:t>
            </a:r>
            <a:endParaRPr lang="de-DE" altLang="nb-NO" sz="3000" b="1" i="1" dirty="0" smtClean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000" b="1" i="1" dirty="0"/>
              <a:t>	</a:t>
            </a:r>
            <a:r>
              <a:rPr lang="de-DE" altLang="nb-NO" sz="3000" dirty="0" smtClean="0"/>
              <a:t>4) </a:t>
            </a:r>
            <a:r>
              <a:rPr lang="nb-NO" altLang="nb-NO" sz="3000" dirty="0">
                <a:latin typeface="Symbol" pitchFamily="18" charset="2"/>
              </a:rPr>
              <a:t></a:t>
            </a:r>
            <a:r>
              <a:rPr lang="de-DE" altLang="nb-NO" sz="3000" dirty="0"/>
              <a:t> 3</a:t>
            </a:r>
            <a:r>
              <a:rPr lang="de-DE" altLang="nb-NO" sz="3000" dirty="0" smtClean="0"/>
              <a:t>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000" dirty="0"/>
              <a:t> E </a:t>
            </a:r>
            <a:r>
              <a:rPr lang="de-DE" altLang="nb-NO" sz="3000" dirty="0" smtClean="0"/>
              <a:t>D 10 8 2 </a:t>
            </a:r>
            <a:r>
              <a:rPr lang="en-GB" altLang="nb-NO" sz="30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000" dirty="0"/>
              <a:t> E K </a:t>
            </a:r>
            <a:r>
              <a:rPr lang="de-DE" altLang="nb-NO" sz="3000" dirty="0" smtClean="0"/>
              <a:t>D </a:t>
            </a:r>
            <a:r>
              <a:rPr lang="de-DE" altLang="nb-NO" sz="3000" dirty="0" err="1" smtClean="0"/>
              <a:t>Kn</a:t>
            </a:r>
            <a:r>
              <a:rPr lang="de-DE" altLang="nb-NO" sz="3000" dirty="0" smtClean="0"/>
              <a:t> 9 8 </a:t>
            </a:r>
            <a:r>
              <a:rPr lang="de-DE" altLang="nb-NO" sz="3000" dirty="0">
                <a:latin typeface="Symbol" pitchFamily="18" charset="2"/>
              </a:rPr>
              <a:t></a:t>
            </a:r>
            <a:r>
              <a:rPr lang="de-DE" altLang="nb-NO" sz="3000" dirty="0"/>
              <a:t> </a:t>
            </a:r>
            <a:r>
              <a:rPr lang="de-DE" altLang="nb-NO" sz="3000" dirty="0" smtClean="0"/>
              <a:t>5</a:t>
            </a:r>
            <a:endParaRPr lang="de-DE" altLang="nb-NO" sz="30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000" b="1" i="1" dirty="0" smtClean="0"/>
              <a:t>		3</a:t>
            </a:r>
            <a:r>
              <a:rPr lang="nb-NO" sz="2800" dirty="0" smtClean="0">
                <a:solidFill>
                  <a:srgbClr val="FF0000"/>
                </a:solidFill>
              </a:rPr>
              <a:t> </a:t>
            </a:r>
            <a:r>
              <a:rPr lang="nb-NO" sz="2800" dirty="0" smtClean="0">
                <a:solidFill>
                  <a:srgbClr val="FF0000"/>
                </a:solidFill>
              </a:rPr>
              <a:t>♥</a:t>
            </a:r>
            <a:r>
              <a:rPr lang="nb-NO" sz="2800" dirty="0" smtClean="0"/>
              <a:t>,</a:t>
            </a:r>
            <a:r>
              <a:rPr lang="nb-NO" sz="2800" i="1" dirty="0" smtClean="0">
                <a:solidFill>
                  <a:srgbClr val="FF0000"/>
                </a:solidFill>
              </a:rPr>
              <a:t> </a:t>
            </a:r>
            <a:r>
              <a:rPr lang="nb-NO" sz="2800" i="1" dirty="0" smtClean="0"/>
              <a:t>viser 5-6-fordeling i hjerter og ruter, makker trenger 	ikke mer enn kongen dobbel i hjerter for at 4 </a:t>
            </a:r>
            <a:r>
              <a:rPr lang="en-GB" altLang="nb-NO" sz="28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sz="2800" i="1" dirty="0" smtClean="0"/>
              <a:t> skal stå</a:t>
            </a:r>
            <a:r>
              <a:rPr lang="nb-NO" sz="2800" dirty="0" smtClean="0"/>
              <a:t> </a:t>
            </a:r>
            <a:r>
              <a:rPr lang="de-DE" altLang="nb-NO" sz="3000" dirty="0"/>
              <a:t/>
            </a:r>
            <a:br>
              <a:rPr lang="de-DE" altLang="nb-NO" sz="3000" dirty="0"/>
            </a:br>
            <a:r>
              <a:rPr lang="de-DE" altLang="nb-NO" sz="2800" dirty="0"/>
              <a:t/>
            </a:r>
            <a:br>
              <a:rPr lang="de-DE" altLang="nb-NO" sz="2800" dirty="0"/>
            </a:br>
            <a:r>
              <a:rPr lang="de-DE" altLang="nb-NO" sz="2800" dirty="0"/>
              <a:t>	</a:t>
            </a: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136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Åpner har meldt stigende farge </a:t>
            </a:r>
            <a:r>
              <a:rPr lang="nb-NO" dirty="0" smtClean="0"/>
              <a:t>– eksempler (forts. 1)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600" i="1" dirty="0"/>
              <a:t>1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nb-NO" altLang="nb-NO" sz="3600" i="1" dirty="0" smtClean="0"/>
              <a:t> </a:t>
            </a:r>
            <a:r>
              <a:rPr lang="nb-NO" altLang="nb-NO" sz="3600" i="1" dirty="0"/>
              <a:t>– </a:t>
            </a:r>
            <a:r>
              <a:rPr lang="nb-NO" altLang="nb-NO" sz="3600" i="1" dirty="0" smtClean="0"/>
              <a:t>1</a:t>
            </a:r>
            <a:r>
              <a:rPr lang="nb-NO" sz="3600" dirty="0" smtClean="0">
                <a:solidFill>
                  <a:srgbClr val="FF0000"/>
                </a:solidFill>
              </a:rPr>
              <a:t>♥</a:t>
            </a:r>
            <a:r>
              <a:rPr lang="nb-NO" altLang="nb-NO" sz="3600" i="1" dirty="0"/>
              <a:t/>
            </a:r>
            <a:br>
              <a:rPr lang="nb-NO" altLang="nb-NO" sz="3600" i="1" dirty="0"/>
            </a:br>
            <a:r>
              <a:rPr lang="nb-NO" altLang="nb-NO" sz="3600" i="1" dirty="0" smtClean="0"/>
              <a:t>2 </a:t>
            </a:r>
            <a:r>
              <a:rPr lang="en-GB" altLang="nb-NO" sz="3600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3600" i="1" dirty="0" smtClean="0"/>
              <a:t> </a:t>
            </a:r>
            <a:r>
              <a:rPr lang="nb-NO" altLang="nb-NO" sz="3600" i="1" dirty="0"/>
              <a:t>– </a:t>
            </a:r>
            <a:r>
              <a:rPr lang="nb-NO" altLang="nb-NO" sz="3600" i="1" dirty="0" smtClean="0"/>
              <a:t>2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♥</a:t>
            </a:r>
            <a:r>
              <a:rPr lang="nb-NO" altLang="nb-NO" sz="3600" i="1" dirty="0" smtClean="0"/>
              <a:t> </a:t>
            </a:r>
            <a:r>
              <a:rPr lang="nb-NO" altLang="nb-NO" i="1" dirty="0" smtClean="0"/>
              <a:t>(svak melding)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sz="36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3600" dirty="0" smtClean="0"/>
              <a:t>5) </a:t>
            </a:r>
            <a:r>
              <a:rPr lang="nb-NO" altLang="nb-NO" sz="3600" dirty="0">
                <a:latin typeface="Symbol" pitchFamily="18" charset="2"/>
              </a:rPr>
              <a:t></a:t>
            </a:r>
            <a:r>
              <a:rPr lang="nb-NO" altLang="nb-NO" sz="3600" dirty="0"/>
              <a:t> </a:t>
            </a:r>
            <a:r>
              <a:rPr lang="nb-NO" altLang="nb-NO" sz="3600" dirty="0" smtClean="0"/>
              <a:t>K D </a:t>
            </a:r>
            <a:r>
              <a:rPr lang="nb-NO" altLang="nb-NO" sz="3600" dirty="0" err="1" smtClean="0"/>
              <a:t>Kn</a:t>
            </a:r>
            <a:r>
              <a:rPr lang="nb-NO" altLang="nb-NO" sz="3600" dirty="0" smtClean="0"/>
              <a:t>  </a:t>
            </a:r>
            <a:r>
              <a:rPr lang="en-GB" altLang="nb-NO" sz="36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3600" dirty="0"/>
              <a:t> 9</a:t>
            </a:r>
            <a:r>
              <a:rPr lang="nb-NO" altLang="nb-NO" sz="3600" dirty="0" smtClean="0"/>
              <a:t>  </a:t>
            </a:r>
            <a:r>
              <a:rPr lang="en-GB" altLang="nb-NO" sz="36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3600" dirty="0"/>
              <a:t> K D 10 </a:t>
            </a:r>
            <a:r>
              <a:rPr lang="nb-NO" altLang="nb-NO" sz="3600" dirty="0" smtClean="0"/>
              <a:t>8 </a:t>
            </a:r>
            <a:r>
              <a:rPr lang="en-GB" altLang="nb-NO" sz="3600" dirty="0">
                <a:latin typeface="Symbol" pitchFamily="18" charset="2"/>
              </a:rPr>
              <a:t></a:t>
            </a:r>
            <a:r>
              <a:rPr lang="nb-NO" altLang="nb-NO" sz="3600" dirty="0"/>
              <a:t> E </a:t>
            </a:r>
            <a:r>
              <a:rPr lang="nb-NO" altLang="nb-NO" sz="3600" dirty="0" smtClean="0"/>
              <a:t>D </a:t>
            </a:r>
            <a:r>
              <a:rPr lang="nb-NO" altLang="nb-NO" sz="3600" dirty="0" err="1" smtClean="0"/>
              <a:t>Kn</a:t>
            </a:r>
            <a:r>
              <a:rPr lang="nb-NO" altLang="nb-NO" sz="3600" dirty="0" smtClean="0"/>
              <a:t> 9 6</a:t>
            </a:r>
            <a:endParaRPr lang="nb-NO" altLang="nb-NO" sz="36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600" b="1" i="1" dirty="0"/>
              <a:t>	2</a:t>
            </a:r>
            <a:r>
              <a:rPr lang="nb-NO" altLang="nb-NO" sz="3600" b="1" i="1" dirty="0" smtClean="0"/>
              <a:t>NT</a:t>
            </a:r>
            <a:r>
              <a:rPr lang="nb-NO" altLang="nb-NO" sz="3600" i="1" dirty="0"/>
              <a:t>, </a:t>
            </a:r>
            <a:r>
              <a:rPr lang="nb-NO" altLang="nb-NO" sz="3600" i="1" dirty="0" smtClean="0"/>
              <a:t>inviterer til utgang</a:t>
            </a:r>
            <a:r>
              <a:rPr lang="nb-NO" altLang="nb-NO" sz="3600" i="1" dirty="0"/>
              <a:t> </a:t>
            </a:r>
            <a:r>
              <a:rPr lang="nb-NO" altLang="nb-NO" sz="3600" i="1" dirty="0" smtClean="0"/>
              <a:t>med hold i 	umeldt farge mot svarers 6-8 hp</a:t>
            </a:r>
            <a:endParaRPr lang="nb-NO" altLang="nb-NO" sz="36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3600" dirty="0"/>
              <a:t>	</a:t>
            </a:r>
            <a:r>
              <a:rPr lang="nb-NO" altLang="nb-NO" sz="3600" dirty="0" smtClean="0"/>
              <a:t>6) </a:t>
            </a:r>
            <a:r>
              <a:rPr lang="nb-NO" altLang="nb-NO" sz="3600" dirty="0">
                <a:latin typeface="Symbol" pitchFamily="18" charset="2"/>
              </a:rPr>
              <a:t></a:t>
            </a:r>
            <a:r>
              <a:rPr lang="de-DE" altLang="nb-NO" sz="3600" dirty="0"/>
              <a:t> K </a:t>
            </a:r>
            <a:r>
              <a:rPr lang="de-DE" altLang="nb-NO" sz="3600" dirty="0" err="1" smtClean="0"/>
              <a:t>Kn</a:t>
            </a:r>
            <a:r>
              <a:rPr lang="de-DE" altLang="nb-NO" sz="3600" dirty="0" smtClean="0"/>
              <a:t> </a:t>
            </a:r>
            <a:r>
              <a:rPr lang="en-GB" altLang="nb-NO" sz="36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3600" dirty="0"/>
              <a:t> </a:t>
            </a:r>
            <a:r>
              <a:rPr lang="de-DE" altLang="nb-NO" sz="3600" dirty="0" smtClean="0"/>
              <a:t>5-3 </a:t>
            </a:r>
            <a:r>
              <a:rPr lang="en-GB" altLang="nb-NO" sz="36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3600" dirty="0"/>
              <a:t> </a:t>
            </a:r>
            <a:r>
              <a:rPr lang="de-DE" altLang="nb-NO" sz="3600" dirty="0" smtClean="0"/>
              <a:t>E </a:t>
            </a:r>
            <a:r>
              <a:rPr lang="de-DE" altLang="nb-NO" sz="3600" dirty="0"/>
              <a:t>10 </a:t>
            </a:r>
            <a:r>
              <a:rPr lang="de-DE" altLang="nb-NO" sz="3600" dirty="0" smtClean="0"/>
              <a:t>7 5 </a:t>
            </a:r>
            <a:r>
              <a:rPr lang="de-DE" altLang="nb-NO" sz="3600" dirty="0">
                <a:latin typeface="Symbol" pitchFamily="18" charset="2"/>
              </a:rPr>
              <a:t></a:t>
            </a:r>
            <a:r>
              <a:rPr lang="de-DE" altLang="nb-NO" sz="3600" dirty="0"/>
              <a:t> </a:t>
            </a:r>
            <a:r>
              <a:rPr lang="de-DE" altLang="nb-NO" sz="3600" dirty="0" smtClean="0"/>
              <a:t>E K D 6 5</a:t>
            </a:r>
            <a:endParaRPr lang="de-DE" altLang="nb-NO" sz="36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3600" b="1" i="1" dirty="0"/>
              <a:t>		</a:t>
            </a:r>
            <a:r>
              <a:rPr lang="de-DE" altLang="nb-NO" sz="3600" b="1" i="1" dirty="0" smtClean="0"/>
              <a:t>pass</a:t>
            </a:r>
            <a:r>
              <a:rPr lang="nb-NO" i="1" dirty="0" smtClean="0"/>
              <a:t>, har ikke mer enn vi har vist (med 	1345-fordeling</a:t>
            </a:r>
            <a:r>
              <a:rPr lang="nb-NO" i="1" dirty="0"/>
              <a:t> </a:t>
            </a:r>
            <a:r>
              <a:rPr lang="nb-NO" i="1" dirty="0" smtClean="0"/>
              <a:t>og </a:t>
            </a:r>
            <a:r>
              <a:rPr lang="nb-NO" dirty="0">
                <a:solidFill>
                  <a:srgbClr val="FF0000"/>
                </a:solidFill>
              </a:rPr>
              <a:t>♥</a:t>
            </a:r>
            <a:r>
              <a:rPr lang="nb-NO" i="1" dirty="0" smtClean="0"/>
              <a:t> K i stedet for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i="1" dirty="0" smtClean="0"/>
              <a:t> K ville 	vi meldt 4 </a:t>
            </a:r>
            <a:r>
              <a:rPr lang="nb-NO" dirty="0">
                <a:solidFill>
                  <a:srgbClr val="FF0000"/>
                </a:solidFill>
              </a:rPr>
              <a:t>♥</a:t>
            </a:r>
            <a:r>
              <a:rPr lang="nb-NO" i="1" dirty="0" smtClean="0"/>
              <a:t> trass i minimum poengstyrke</a:t>
            </a:r>
            <a:r>
              <a:rPr lang="nb-NO" dirty="0" smtClean="0"/>
              <a:t> 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7 - Åpners tredje melding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910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Åpner har meldt stigende farge – eksempler (forts. 2</a:t>
            </a:r>
            <a:r>
              <a:rPr lang="nb-NO" dirty="0" smtClean="0"/>
              <a:t>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i="1" dirty="0"/>
              <a:t>1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nb-NO" altLang="nb-NO" i="1" dirty="0"/>
              <a:t> – </a:t>
            </a:r>
            <a:r>
              <a:rPr lang="nb-NO" altLang="nb-NO" i="1" dirty="0" smtClean="0"/>
              <a:t>1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/>
              <a:t>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i="1" dirty="0" smtClean="0"/>
              <a:t> </a:t>
            </a:r>
            <a:r>
              <a:rPr lang="nb-NO" altLang="nb-NO" i="1" dirty="0"/>
              <a:t>– 2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i="1" dirty="0" smtClean="0"/>
              <a:t>NT</a:t>
            </a:r>
            <a:r>
              <a:rPr lang="nb-NO" altLang="nb-NO" i="1" dirty="0" smtClean="0"/>
              <a:t> (utgangskrav)</a:t>
            </a:r>
            <a:r>
              <a:rPr lang="nb-NO" altLang="nb-NO" i="1" dirty="0"/>
              <a:t/>
            </a:r>
            <a:br>
              <a:rPr lang="nb-NO" altLang="nb-NO" i="1" dirty="0"/>
            </a:br>
            <a:r>
              <a:rPr lang="nb-NO" altLang="nb-NO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 smtClean="0"/>
              <a:t>7)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/>
              <a:t> </a:t>
            </a:r>
            <a:r>
              <a:rPr lang="nb-NO" altLang="nb-NO" dirty="0" smtClean="0"/>
              <a:t>E 10 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dirty="0"/>
              <a:t> </a:t>
            </a:r>
            <a:r>
              <a:rPr lang="nb-NO" altLang="nb-NO" dirty="0" smtClean="0"/>
              <a:t>K D 10 3 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dirty="0"/>
              <a:t> 2</a:t>
            </a:r>
            <a:r>
              <a:rPr lang="nb-NO" altLang="nb-NO" dirty="0" smtClean="0"/>
              <a:t> </a:t>
            </a:r>
            <a:r>
              <a:rPr lang="en-GB" altLang="nb-NO" dirty="0">
                <a:latin typeface="Symbol" pitchFamily="18" charset="2"/>
              </a:rPr>
              <a:t></a:t>
            </a:r>
            <a:r>
              <a:rPr lang="nb-NO" altLang="nb-NO" dirty="0"/>
              <a:t> E </a:t>
            </a:r>
            <a:r>
              <a:rPr lang="nb-NO" altLang="nb-NO" dirty="0" smtClean="0"/>
              <a:t>K 10 </a:t>
            </a:r>
            <a:r>
              <a:rPr lang="nb-NO" altLang="nb-NO" dirty="0"/>
              <a:t>9 6</a:t>
            </a:r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b="1" i="1" dirty="0"/>
              <a:t>	</a:t>
            </a:r>
            <a:r>
              <a:rPr lang="nb-NO" altLang="nb-NO" b="1" i="1" dirty="0" smtClean="0"/>
              <a:t>3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i="1" dirty="0" smtClean="0"/>
              <a:t>, viser 3415-fordeling (kunne redusere 	litt på kravet til poengstyrke for å reversere 	i og med at vi hadde så vidt god 	sparstøtte)</a:t>
            </a:r>
            <a:endParaRPr lang="nb-NO" altLang="nb-NO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dirty="0"/>
              <a:t>	8</a:t>
            </a:r>
            <a:r>
              <a:rPr lang="nb-NO" altLang="nb-NO" dirty="0" smtClean="0"/>
              <a:t>) 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de-DE" altLang="nb-NO" dirty="0"/>
              <a:t> </a:t>
            </a:r>
            <a:r>
              <a:rPr lang="de-DE" altLang="nb-NO" dirty="0" smtClean="0"/>
              <a:t>7 3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2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D 2 </a:t>
            </a:r>
            <a:r>
              <a:rPr lang="de-DE" altLang="nb-NO" dirty="0">
                <a:latin typeface="Symbol" pitchFamily="18" charset="2"/>
              </a:rPr>
              <a:t></a:t>
            </a:r>
            <a:r>
              <a:rPr lang="de-DE" altLang="nb-NO" dirty="0"/>
              <a:t> E 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7 4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b="1" i="1" dirty="0"/>
              <a:t>		</a:t>
            </a:r>
            <a:r>
              <a:rPr lang="de-DE" altLang="nb-NO" b="1" i="1" dirty="0" smtClean="0"/>
              <a:t>3 NT</a:t>
            </a:r>
            <a:r>
              <a:rPr lang="de-DE" altLang="nb-NO" i="1" dirty="0" smtClean="0"/>
              <a:t>, vi </a:t>
            </a:r>
            <a:r>
              <a:rPr lang="de-DE" altLang="nb-NO" i="1" dirty="0" err="1" smtClean="0"/>
              <a:t>må</a:t>
            </a:r>
            <a:r>
              <a:rPr lang="de-DE" altLang="nb-NO" i="1" dirty="0" smtClean="0"/>
              <a:t> melde, </a:t>
            </a:r>
            <a:r>
              <a:rPr lang="de-DE" altLang="nb-NO" i="1" dirty="0" err="1" smtClean="0"/>
              <a:t>benekter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ekstra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lengde</a:t>
            </a:r>
            <a:r>
              <a:rPr lang="de-DE" altLang="nb-NO" i="1" dirty="0" smtClean="0"/>
              <a:t> i 	</a:t>
            </a:r>
            <a:r>
              <a:rPr lang="de-DE" altLang="nb-NO" i="1" dirty="0" err="1" smtClean="0"/>
              <a:t>egne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farger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eller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trekorts</a:t>
            </a:r>
            <a:r>
              <a:rPr lang="de-DE" altLang="nb-NO" i="1" dirty="0" smtClean="0"/>
              <a:t> </a:t>
            </a:r>
            <a:r>
              <a:rPr lang="de-DE" altLang="nb-NO" i="1" dirty="0" err="1" smtClean="0"/>
              <a:t>sparstøtte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697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/>
              <a:t>Hva innebærer svarers siste melding?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(Forslag til) stoppmelding</a:t>
            </a:r>
          </a:p>
          <a:p>
            <a:pPr lvl="1"/>
            <a:r>
              <a:rPr lang="nb-NO" dirty="0" smtClean="0"/>
              <a:t>delkontrakt</a:t>
            </a:r>
          </a:p>
          <a:p>
            <a:pPr lvl="1"/>
            <a:r>
              <a:rPr lang="nb-NO" dirty="0" smtClean="0"/>
              <a:t>utgangskontrakt</a:t>
            </a:r>
          </a:p>
          <a:p>
            <a:r>
              <a:rPr lang="nb-NO" dirty="0" smtClean="0"/>
              <a:t>Invitt til utgang</a:t>
            </a:r>
          </a:p>
          <a:p>
            <a:r>
              <a:rPr lang="nb-NO" dirty="0" smtClean="0"/>
              <a:t>Minst invitt til utgang </a:t>
            </a:r>
            <a:br>
              <a:rPr lang="nb-NO" dirty="0" smtClean="0"/>
            </a:br>
            <a:r>
              <a:rPr lang="nb-NO" dirty="0" smtClean="0"/>
              <a:t>( fjerde farge, krav for runde)</a:t>
            </a:r>
          </a:p>
          <a:p>
            <a:r>
              <a:rPr lang="nb-NO" dirty="0" smtClean="0"/>
              <a:t>Krav til (minst) utgang (krav for runde)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146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Åpner har hoppet i ny farge, 19-21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Utgangskrav er etablert, målet er å finne beste utgangskontrakt, eventuelt å avklare slemmuligheter</a:t>
            </a:r>
          </a:p>
          <a:p>
            <a:pPr lvl="1"/>
            <a:r>
              <a:rPr lang="nb-NO" dirty="0" smtClean="0"/>
              <a:t>vise </a:t>
            </a:r>
            <a:r>
              <a:rPr lang="nb-NO" dirty="0" err="1" smtClean="0"/>
              <a:t>trekorts</a:t>
            </a:r>
            <a:r>
              <a:rPr lang="nb-NO" dirty="0" smtClean="0"/>
              <a:t> støtte til svarers majorfarge</a:t>
            </a:r>
          </a:p>
          <a:p>
            <a:pPr lvl="1"/>
            <a:r>
              <a:rPr lang="nb-NO" dirty="0" smtClean="0"/>
              <a:t>vise ekstra fargelengde</a:t>
            </a:r>
          </a:p>
          <a:p>
            <a:pPr lvl="1"/>
            <a:r>
              <a:rPr lang="nb-NO" dirty="0" smtClean="0"/>
              <a:t>melde fjerde farge hvis man mangler en naturlig og beskrivende melding</a:t>
            </a:r>
          </a:p>
          <a:p>
            <a:pPr lvl="1"/>
            <a:r>
              <a:rPr lang="nb-NO" dirty="0" smtClean="0"/>
              <a:t>melde utgang selv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82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Åpner har hoppet i ny </a:t>
            </a:r>
            <a:r>
              <a:rPr lang="nb-NO" dirty="0" smtClean="0"/>
              <a:t>farge - 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i="1" dirty="0" smtClean="0"/>
              <a:t>1</a:t>
            </a:r>
            <a:r>
              <a:rPr lang="nb-NO" sz="2800" dirty="0"/>
              <a:t> ♣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1</a:t>
            </a:r>
            <a:r>
              <a:rPr lang="nb-NO" sz="2800" dirty="0">
                <a:solidFill>
                  <a:srgbClr val="FF0000"/>
                </a:solidFill>
              </a:rPr>
              <a:t> ♥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 smtClean="0"/>
              <a:t>2</a:t>
            </a:r>
            <a:r>
              <a:rPr lang="nb-NO" sz="2800" dirty="0"/>
              <a:t> ♠</a:t>
            </a:r>
            <a:r>
              <a:rPr lang="nb-NO" altLang="nb-NO" sz="2800" i="1" dirty="0" smtClean="0"/>
              <a:t> </a:t>
            </a:r>
            <a:r>
              <a:rPr lang="nb-NO" altLang="nb-NO" sz="2800" i="1" dirty="0"/>
              <a:t>– </a:t>
            </a:r>
            <a:r>
              <a:rPr lang="nb-NO" altLang="nb-NO" sz="2800" i="1" dirty="0" smtClean="0"/>
              <a:t>3</a:t>
            </a:r>
            <a:r>
              <a:rPr lang="nb-NO" sz="2800" dirty="0"/>
              <a:t> ♣</a:t>
            </a:r>
            <a:r>
              <a:rPr lang="nb-NO" altLang="nb-NO" sz="2800" i="1" dirty="0"/>
              <a:t/>
            </a:r>
            <a:br>
              <a:rPr lang="nb-NO" altLang="nb-NO" sz="2800" i="1" dirty="0"/>
            </a:br>
            <a:r>
              <a:rPr lang="nb-NO" altLang="nb-NO" sz="28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/>
              <a:t>1)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nb-NO" altLang="nb-NO" sz="2800" dirty="0"/>
              <a:t> E </a:t>
            </a:r>
            <a:r>
              <a:rPr lang="nb-NO" altLang="nb-NO" sz="2800" dirty="0" smtClean="0"/>
              <a:t>K </a:t>
            </a:r>
            <a:r>
              <a:rPr lang="nb-NO" altLang="nb-NO" sz="2800" dirty="0"/>
              <a:t>10 3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K 10 3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2 </a:t>
            </a:r>
            <a:r>
              <a:rPr lang="en-GB" altLang="nb-NO" sz="2800" dirty="0">
                <a:latin typeface="Symbol" pitchFamily="18" charset="2"/>
              </a:rPr>
              <a:t>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E K D 9 6</a:t>
            </a:r>
            <a:endParaRPr lang="nb-NO" altLang="nb-NO" sz="28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b="1" i="1" dirty="0"/>
              <a:t>	</a:t>
            </a:r>
            <a:r>
              <a:rPr lang="nb-NO" altLang="nb-NO" sz="2800" b="1" i="1" dirty="0" smtClean="0"/>
              <a:t>3</a:t>
            </a:r>
            <a:r>
              <a:rPr lang="nb-NO" sz="2800" dirty="0" smtClean="0">
                <a:solidFill>
                  <a:srgbClr val="FF0000"/>
                </a:solidFill>
              </a:rPr>
              <a:t> ♥</a:t>
            </a:r>
            <a:r>
              <a:rPr lang="nb-NO" sz="2800" i="1" dirty="0" smtClean="0"/>
              <a:t>, viser 4315-fordeling</a:t>
            </a:r>
            <a:r>
              <a:rPr lang="nb-NO" sz="2800" dirty="0" smtClean="0">
                <a:solidFill>
                  <a:srgbClr val="FF0000"/>
                </a:solidFill>
              </a:rPr>
              <a:t> </a:t>
            </a:r>
            <a:endParaRPr lang="nb-NO" altLang="nb-NO" sz="28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800" dirty="0"/>
              <a:t>	2) </a:t>
            </a:r>
            <a:r>
              <a:rPr lang="nb-NO" altLang="nb-NO" sz="2800" dirty="0">
                <a:latin typeface="Symbol" pitchFamily="18" charset="2"/>
              </a:rPr>
              <a:t></a:t>
            </a:r>
            <a:r>
              <a:rPr lang="de-DE" altLang="nb-NO" sz="2800" dirty="0"/>
              <a:t> E </a:t>
            </a:r>
            <a:r>
              <a:rPr lang="de-DE" altLang="nb-NO" sz="2800" dirty="0" smtClean="0"/>
              <a:t>K 9 </a:t>
            </a:r>
            <a:r>
              <a:rPr lang="de-DE" altLang="nb-NO" sz="2800" dirty="0"/>
              <a:t>6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800" dirty="0"/>
              <a:t> E</a:t>
            </a:r>
            <a:r>
              <a:rPr lang="de-DE" altLang="nb-NO" sz="2800" dirty="0" smtClean="0"/>
              <a:t>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800" dirty="0"/>
              <a:t>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10 </a:t>
            </a:r>
            <a:r>
              <a:rPr lang="de-DE" altLang="nb-NO" sz="2800" dirty="0"/>
              <a:t>2 </a:t>
            </a:r>
            <a:r>
              <a:rPr lang="de-DE" altLang="nb-NO" sz="2800" dirty="0">
                <a:latin typeface="Symbol" pitchFamily="18" charset="2"/>
              </a:rPr>
              <a:t></a:t>
            </a:r>
            <a:r>
              <a:rPr lang="de-DE" altLang="nb-NO" sz="2800" dirty="0"/>
              <a:t> </a:t>
            </a:r>
            <a:r>
              <a:rPr lang="de-DE" altLang="nb-NO" sz="2800" dirty="0" smtClean="0"/>
              <a:t>E K </a:t>
            </a:r>
            <a:r>
              <a:rPr lang="de-DE" altLang="nb-NO" sz="2800" dirty="0" err="1" smtClean="0"/>
              <a:t>Kn</a:t>
            </a:r>
            <a:r>
              <a:rPr lang="de-DE" altLang="nb-NO" sz="2800" dirty="0" smtClean="0"/>
              <a:t> 7 4</a:t>
            </a:r>
            <a:endParaRPr lang="de-DE" altLang="nb-NO" sz="28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800" b="1" i="1" dirty="0"/>
              <a:t>	</a:t>
            </a:r>
            <a:r>
              <a:rPr lang="de-DE" altLang="nb-NO" sz="2800" b="1" i="1" dirty="0" smtClean="0"/>
              <a:t>	3</a:t>
            </a:r>
            <a:r>
              <a:rPr lang="nb-NO" sz="2800" dirty="0" smtClean="0">
                <a:solidFill>
                  <a:srgbClr val="FF0000"/>
                </a:solidFill>
              </a:rPr>
              <a:t> ♦</a:t>
            </a:r>
            <a:r>
              <a:rPr lang="nb-NO" sz="2800" i="1" dirty="0" smtClean="0"/>
              <a:t>, fjerde farge, mangler en god naturlig melding</a:t>
            </a:r>
            <a:r>
              <a:rPr lang="nb-NO" sz="2800" dirty="0" smtClean="0">
                <a:solidFill>
                  <a:srgbClr val="FF0000"/>
                </a:solidFill>
              </a:rPr>
              <a:t> </a:t>
            </a:r>
            <a:r>
              <a:rPr lang="de-DE" altLang="nb-NO" sz="2800" b="1" i="1" dirty="0" smtClean="0"/>
              <a:t/>
            </a:r>
            <a:br>
              <a:rPr lang="de-DE" altLang="nb-NO" sz="2800" b="1" i="1" dirty="0" smtClean="0"/>
            </a:br>
            <a:endParaRPr lang="de-DE" altLang="nb-NO" sz="2800" b="1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sz="2800" i="1" dirty="0" smtClean="0"/>
              <a:t>1</a:t>
            </a:r>
            <a:r>
              <a:rPr lang="nb-NO" sz="2800" dirty="0"/>
              <a:t> ♣</a:t>
            </a:r>
            <a:r>
              <a:rPr lang="de-DE" sz="2800" i="1" dirty="0" smtClean="0"/>
              <a:t> </a:t>
            </a:r>
            <a:r>
              <a:rPr lang="de-DE" sz="2800" i="1" dirty="0"/>
              <a:t>– </a:t>
            </a:r>
            <a:r>
              <a:rPr lang="de-DE" sz="2800" i="1" dirty="0" smtClean="0"/>
              <a:t>1</a:t>
            </a:r>
            <a:r>
              <a:rPr lang="nb-NO" sz="2800" dirty="0">
                <a:solidFill>
                  <a:srgbClr val="FF0000"/>
                </a:solidFill>
              </a:rPr>
              <a:t> ♥</a:t>
            </a:r>
            <a:r>
              <a:rPr lang="de-DE" sz="2800" i="1" dirty="0"/>
              <a:t/>
            </a:r>
            <a:br>
              <a:rPr lang="de-DE" sz="2800" i="1" dirty="0"/>
            </a:br>
            <a:r>
              <a:rPr lang="de-DE" sz="2800" i="1" dirty="0" smtClean="0"/>
              <a:t>2</a:t>
            </a:r>
            <a:r>
              <a:rPr lang="nb-NO" sz="2800" dirty="0"/>
              <a:t> ♠</a:t>
            </a:r>
            <a:r>
              <a:rPr lang="de-DE" sz="2800" i="1" dirty="0" smtClean="0"/>
              <a:t> </a:t>
            </a:r>
            <a:r>
              <a:rPr lang="de-DE" sz="2800" i="1" dirty="0"/>
              <a:t>– </a:t>
            </a:r>
            <a:r>
              <a:rPr lang="de-DE" sz="2800" i="1" dirty="0" smtClean="0"/>
              <a:t>3NT</a:t>
            </a:r>
            <a:r>
              <a:rPr lang="de-DE" sz="2200" i="1" dirty="0"/>
              <a:t/>
            </a:r>
            <a:br>
              <a:rPr lang="de-DE" sz="2200" i="1" dirty="0"/>
            </a:br>
            <a:r>
              <a:rPr lang="de-DE" sz="2800" i="1" dirty="0"/>
              <a:t>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800" dirty="0" smtClean="0">
                <a:latin typeface="Symbol" pitchFamily="18" charset="2"/>
              </a:rPr>
              <a:t></a:t>
            </a:r>
            <a:r>
              <a:rPr lang="nb-NO" altLang="nb-NO" sz="2800" dirty="0" smtClean="0"/>
              <a:t> K D 10  </a:t>
            </a:r>
            <a:r>
              <a:rPr lang="nb-NO" altLang="nb-NO" sz="2800" dirty="0"/>
              <a:t>3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-  </a:t>
            </a:r>
            <a:r>
              <a:rPr lang="en-GB" altLang="nb-NO" sz="28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800" dirty="0"/>
              <a:t> K</a:t>
            </a:r>
            <a:r>
              <a:rPr lang="nb-NO" altLang="nb-NO" sz="2800" dirty="0" smtClean="0"/>
              <a:t> </a:t>
            </a:r>
            <a:r>
              <a:rPr lang="nb-NO" altLang="nb-NO" sz="2800" dirty="0" err="1"/>
              <a:t>Kn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10  </a:t>
            </a:r>
            <a:r>
              <a:rPr lang="en-GB" altLang="nb-NO" sz="2800" dirty="0">
                <a:latin typeface="Symbol" pitchFamily="18" charset="2"/>
              </a:rPr>
              <a:t></a:t>
            </a:r>
            <a:r>
              <a:rPr lang="nb-NO" altLang="nb-NO" sz="2800" dirty="0"/>
              <a:t> </a:t>
            </a:r>
            <a:r>
              <a:rPr lang="nb-NO" altLang="nb-NO" sz="2800" dirty="0" smtClean="0"/>
              <a:t>E K D 10 6 5</a:t>
            </a:r>
            <a:r>
              <a:rPr lang="nb-NO" altLang="nb-NO" sz="2800" dirty="0"/>
              <a:t/>
            </a:r>
            <a:br>
              <a:rPr lang="nb-NO" altLang="nb-NO" sz="2800" dirty="0"/>
            </a:br>
            <a:r>
              <a:rPr lang="nb-NO" altLang="nb-NO" sz="2800" b="1" i="1" dirty="0" smtClean="0"/>
              <a:t>pass </a:t>
            </a:r>
            <a:r>
              <a:rPr lang="de-DE" sz="2200" i="1" dirty="0"/>
              <a:t>(hopp </a:t>
            </a:r>
            <a:r>
              <a:rPr lang="de-DE" sz="2200" i="1" dirty="0" err="1"/>
              <a:t>til</a:t>
            </a:r>
            <a:r>
              <a:rPr lang="de-DE" sz="2200" i="1" dirty="0"/>
              <a:t> </a:t>
            </a:r>
            <a:r>
              <a:rPr lang="de-DE" sz="2200" i="1" dirty="0" err="1"/>
              <a:t>utgang</a:t>
            </a:r>
            <a:r>
              <a:rPr lang="de-DE" sz="2200" i="1" dirty="0"/>
              <a:t> </a:t>
            </a:r>
            <a:r>
              <a:rPr lang="de-DE" sz="2200" i="1" dirty="0" err="1"/>
              <a:t>når</a:t>
            </a:r>
            <a:r>
              <a:rPr lang="de-DE" sz="2200" i="1" dirty="0"/>
              <a:t> </a:t>
            </a:r>
            <a:r>
              <a:rPr lang="de-DE" sz="2200" i="1" dirty="0" err="1"/>
              <a:t>det</a:t>
            </a:r>
            <a:r>
              <a:rPr lang="de-DE" sz="2200" i="1" dirty="0"/>
              <a:t> er </a:t>
            </a:r>
            <a:r>
              <a:rPr lang="de-DE" sz="2200" i="1" dirty="0" err="1"/>
              <a:t>krevd</a:t>
            </a:r>
            <a:r>
              <a:rPr lang="de-DE" sz="2200" i="1" dirty="0"/>
              <a:t> </a:t>
            </a:r>
            <a:r>
              <a:rPr lang="de-DE" sz="2200" i="1" dirty="0" err="1"/>
              <a:t>til</a:t>
            </a:r>
            <a:r>
              <a:rPr lang="de-DE" sz="2200" i="1" dirty="0"/>
              <a:t> </a:t>
            </a:r>
            <a:r>
              <a:rPr lang="de-DE" sz="2200" i="1" dirty="0" err="1"/>
              <a:t>utgang</a:t>
            </a:r>
            <a:r>
              <a:rPr lang="de-DE" sz="2200" i="1" dirty="0"/>
              <a:t>, </a:t>
            </a:r>
            <a:r>
              <a:rPr lang="de-DE" sz="2200" i="1" dirty="0" err="1"/>
              <a:t>viser</a:t>
            </a:r>
            <a:r>
              <a:rPr lang="de-DE" sz="2200" i="1" dirty="0"/>
              <a:t> </a:t>
            </a:r>
            <a:r>
              <a:rPr lang="de-DE" sz="2200" i="1" dirty="0" err="1"/>
              <a:t>svake</a:t>
            </a:r>
            <a:r>
              <a:rPr lang="de-DE" sz="2200" i="1" dirty="0"/>
              <a:t> kort)</a:t>
            </a:r>
            <a:endParaRPr lang="nb-NO" altLang="nb-NO" sz="2200" b="1" i="1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sz="2800" dirty="0" smtClean="0"/>
              <a:t>Hopp til </a:t>
            </a:r>
            <a:r>
              <a:rPr lang="nb-NO" sz="2800" dirty="0"/>
              <a:t>4 ♠ </a:t>
            </a:r>
            <a:r>
              <a:rPr lang="nb-NO" sz="2800" dirty="0" smtClean="0"/>
              <a:t>hadde tilsvarende vært en svak melding som bør passes, svarer hadde heller meldt </a:t>
            </a:r>
            <a:r>
              <a:rPr lang="nb-NO" sz="2800" dirty="0"/>
              <a:t>3 ♠ </a:t>
            </a:r>
            <a:r>
              <a:rPr lang="nb-NO" sz="2800" dirty="0" smtClean="0"/>
              <a:t>med sleminteresse</a:t>
            </a:r>
            <a:endParaRPr lang="nb-NO" sz="28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053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Viktige poeng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b-NO" dirty="0"/>
              <a:t>2 </a:t>
            </a:r>
            <a:r>
              <a:rPr lang="nb-NO" dirty="0" smtClean="0"/>
              <a:t>♣/</a:t>
            </a:r>
            <a:r>
              <a:rPr lang="nb-NO" dirty="0" smtClean="0">
                <a:solidFill>
                  <a:srgbClr val="FF0000"/>
                </a:solidFill>
              </a:rPr>
              <a:t>♦</a:t>
            </a:r>
            <a:r>
              <a:rPr lang="nb-NO" dirty="0" smtClean="0"/>
              <a:t> i tidligere meldt farge er for å spille etter svak melding (i praksis 1NT) fra svarer i andre runde</a:t>
            </a:r>
          </a:p>
          <a:p>
            <a:r>
              <a:rPr lang="nb-NO" dirty="0"/>
              <a:t> </a:t>
            </a:r>
            <a:r>
              <a:rPr lang="nb-NO" dirty="0" smtClean="0"/>
              <a:t>2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♥</a:t>
            </a:r>
            <a:r>
              <a:rPr lang="nb-NO" dirty="0"/>
              <a:t>/♠ </a:t>
            </a:r>
            <a:r>
              <a:rPr lang="nb-NO" dirty="0" smtClean="0"/>
              <a:t>i tidligere meldt farge viser tillegg og utgangsinteresse etter svak melding fra svarer (i praksis 6-5 i </a:t>
            </a:r>
            <a:r>
              <a:rPr lang="nb-NO" dirty="0" err="1" smtClean="0"/>
              <a:t>minor</a:t>
            </a:r>
            <a:r>
              <a:rPr lang="nb-NO" dirty="0" smtClean="0"/>
              <a:t>/major etter at svarer har meldt 1NT i andre runde)</a:t>
            </a:r>
          </a:p>
          <a:p>
            <a:r>
              <a:rPr lang="nb-NO" dirty="0"/>
              <a:t>3 ♣/</a:t>
            </a:r>
            <a:r>
              <a:rPr lang="nb-NO" dirty="0">
                <a:solidFill>
                  <a:srgbClr val="FF0000"/>
                </a:solidFill>
              </a:rPr>
              <a:t>♦</a:t>
            </a:r>
            <a:r>
              <a:rPr lang="nb-NO" dirty="0" smtClean="0"/>
              <a:t> i tidligere meldt farge er for å spille etter invitt fra svarer</a:t>
            </a:r>
          </a:p>
          <a:p>
            <a:r>
              <a:rPr 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</a:t>
            </a:r>
            <a:r>
              <a:rPr lang="nb-NO" dirty="0" smtClean="0">
                <a:solidFill>
                  <a:srgbClr val="FF0000"/>
                </a:solidFill>
              </a:rPr>
              <a:t>♥</a:t>
            </a:r>
            <a:r>
              <a:rPr lang="nb-NO" dirty="0" smtClean="0"/>
              <a:t>/♠ i tidligere meldt farge er krav til utgang etter invitt fra svarer. Ber svarer velge mellom 3NT eller fire i majoren.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920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Hvilken styrke har svarer vist?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minimum styrke, 6-(9)10 hp</a:t>
            </a:r>
          </a:p>
          <a:p>
            <a:r>
              <a:rPr lang="nb-NO" dirty="0" smtClean="0"/>
              <a:t>medium styrke, (10)11-12 hp («invittstyrke»)</a:t>
            </a:r>
          </a:p>
          <a:p>
            <a:r>
              <a:rPr lang="nb-NO" i="1" dirty="0" smtClean="0"/>
              <a:t>minst</a:t>
            </a:r>
            <a:r>
              <a:rPr lang="nb-NO" dirty="0" smtClean="0"/>
              <a:t> medium styrke, (10)11+ hp</a:t>
            </a:r>
            <a:br>
              <a:rPr lang="nb-NO" dirty="0" smtClean="0"/>
            </a:br>
            <a:r>
              <a:rPr lang="nb-NO" dirty="0" smtClean="0"/>
              <a:t>(fjerde farge på ett- eller </a:t>
            </a:r>
            <a:r>
              <a:rPr lang="nb-NO" dirty="0" err="1" smtClean="0"/>
              <a:t>totrinnet</a:t>
            </a:r>
            <a:r>
              <a:rPr lang="nb-NO" dirty="0" smtClean="0"/>
              <a:t>, jf. </a:t>
            </a:r>
            <a:r>
              <a:rPr lang="nb-NO" dirty="0" err="1" smtClean="0"/>
              <a:t>kap</a:t>
            </a:r>
            <a:r>
              <a:rPr lang="nb-NO" dirty="0" smtClean="0"/>
              <a:t>. 6) </a:t>
            </a:r>
            <a:endParaRPr lang="nb-NO" i="1" dirty="0" smtClean="0"/>
          </a:p>
          <a:p>
            <a:r>
              <a:rPr lang="nb-NO" dirty="0" smtClean="0"/>
              <a:t>utgangsstyrke, 13+ hp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303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Hvilken styrke har åpner vist?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Minimumsåpning</a:t>
            </a:r>
          </a:p>
          <a:p>
            <a:r>
              <a:rPr lang="nb-NO" dirty="0" smtClean="0"/>
              <a:t>Minimumsåpning eller invitthånd</a:t>
            </a:r>
          </a:p>
          <a:p>
            <a:r>
              <a:rPr lang="nb-NO" dirty="0" smtClean="0"/>
              <a:t>Invitthånd</a:t>
            </a:r>
          </a:p>
          <a:p>
            <a:r>
              <a:rPr lang="nb-NO" dirty="0" smtClean="0"/>
              <a:t>Minst invitthånd</a:t>
            </a:r>
          </a:p>
          <a:p>
            <a:r>
              <a:rPr lang="nb-NO" dirty="0" smtClean="0"/>
              <a:t>Kravhånd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358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To momenter for åpner å ta stilling 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vi gode eller dårlige kort i forhold til det vi har </a:t>
            </a:r>
            <a:r>
              <a:rPr lang="nb-NO" dirty="0" smtClean="0"/>
              <a:t>vist tidligere?</a:t>
            </a:r>
            <a:endParaRPr lang="nb-NO" dirty="0"/>
          </a:p>
          <a:p>
            <a:r>
              <a:rPr lang="nb-NO" dirty="0"/>
              <a:t>Har vi fordeling vi ikke har vist tidligere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8239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Åpner har vist minimumsstyrke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har gjenmeldt NT uten hopp (12-14 hp)</a:t>
            </a:r>
          </a:p>
          <a:p>
            <a:pPr lvl="2"/>
            <a:r>
              <a:rPr lang="nb-NO" dirty="0" smtClean="0"/>
              <a:t>svarer viser minimum (gjenmelder egen farge eller støtter åpningsfargen): meld pass!</a:t>
            </a:r>
          </a:p>
          <a:p>
            <a:pPr lvl="2"/>
            <a:r>
              <a:rPr lang="nb-NO" dirty="0" smtClean="0"/>
              <a:t>svarer inviterer</a:t>
            </a:r>
          </a:p>
          <a:p>
            <a:pPr lvl="3"/>
            <a:r>
              <a:rPr lang="nb-NO" dirty="0" smtClean="0"/>
              <a:t>løfter til 2NT: meld 3NT med maksimum</a:t>
            </a:r>
          </a:p>
          <a:p>
            <a:pPr lvl="3"/>
            <a:r>
              <a:rPr lang="nb-NO" dirty="0" smtClean="0"/>
              <a:t>melder 3 i tidligere meldt </a:t>
            </a:r>
            <a:r>
              <a:rPr lang="nb-NO" dirty="0" err="1" smtClean="0"/>
              <a:t>minor</a:t>
            </a:r>
            <a:r>
              <a:rPr lang="nb-NO" dirty="0" smtClean="0"/>
              <a:t>: meld pass eller 3NT</a:t>
            </a:r>
          </a:p>
          <a:p>
            <a:pPr lvl="3"/>
            <a:r>
              <a:rPr lang="nb-NO" dirty="0" smtClean="0"/>
              <a:t>melder 3 i egen major: meld pass, 3NT eller 4 i majoren</a:t>
            </a:r>
          </a:p>
          <a:p>
            <a:pPr lvl="2"/>
            <a:r>
              <a:rPr lang="nb-NO" dirty="0" smtClean="0"/>
              <a:t>svarer melder utgang: meld pass!</a:t>
            </a:r>
          </a:p>
          <a:p>
            <a:r>
              <a:rPr lang="nb-NO" dirty="0" smtClean="0"/>
              <a:t>har gjenmeldt egen farge</a:t>
            </a:r>
          </a:p>
          <a:p>
            <a:pPr lvl="2"/>
            <a:r>
              <a:rPr lang="nb-NO" dirty="0" smtClean="0"/>
              <a:t>svarer viser minimum (gjenmelder sin farge): meld pass</a:t>
            </a:r>
          </a:p>
          <a:p>
            <a:pPr lvl="2"/>
            <a:r>
              <a:rPr lang="nb-NO" dirty="0" smtClean="0"/>
              <a:t>svarer inviterer</a:t>
            </a:r>
          </a:p>
          <a:p>
            <a:pPr lvl="3"/>
            <a:r>
              <a:rPr lang="nb-NO" dirty="0" smtClean="0"/>
              <a:t>melder 2NT: meld pass eller gjenta fargen på 3-trinnet med minimum, meld 3NT eventuelt 4 i egen majorfarge med maksimum</a:t>
            </a:r>
          </a:p>
          <a:p>
            <a:pPr lvl="3"/>
            <a:r>
              <a:rPr lang="nb-NO" dirty="0" smtClean="0"/>
              <a:t> løfter åpners farge: meld pass, 3NT med minorfarge, </a:t>
            </a:r>
            <a:br>
              <a:rPr lang="nb-NO" dirty="0" smtClean="0"/>
            </a:br>
            <a:r>
              <a:rPr lang="nb-NO" dirty="0" smtClean="0"/>
              <a:t>3NT eventuelt 4 med majorfarge</a:t>
            </a:r>
          </a:p>
          <a:p>
            <a:pPr lvl="2"/>
            <a:r>
              <a:rPr lang="nb-NO" dirty="0" smtClean="0"/>
              <a:t>svarer melder utgang: meld pass, eller korriger eventuelt 3NT til fire i egen majorfarge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963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/>
              <a:t>Åpner har vist </a:t>
            </a:r>
            <a:r>
              <a:rPr lang="nb-NO" dirty="0" smtClean="0"/>
              <a:t>minimumsstyrke (forts.)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/>
              <a:t>har støttet </a:t>
            </a:r>
            <a:r>
              <a:rPr lang="nb-NO" dirty="0" smtClean="0"/>
              <a:t>svarers farge uten hopp (svarer melder pass med minimum, alt annet er minst invitt)</a:t>
            </a:r>
          </a:p>
          <a:p>
            <a:pPr lvl="2"/>
            <a:r>
              <a:rPr lang="nb-NO" dirty="0" smtClean="0"/>
              <a:t>svarer inviterer</a:t>
            </a:r>
          </a:p>
          <a:p>
            <a:pPr lvl="3"/>
            <a:r>
              <a:rPr lang="nb-NO" dirty="0" smtClean="0"/>
              <a:t>løfter majorfarge til </a:t>
            </a:r>
            <a:r>
              <a:rPr lang="nb-NO" dirty="0" err="1" smtClean="0"/>
              <a:t>tretrinnet</a:t>
            </a:r>
            <a:r>
              <a:rPr lang="nb-NO" dirty="0" smtClean="0"/>
              <a:t>: meld pass med minimum, fire i majorfargen (foreslå eventuelt 3NT) med maksimum</a:t>
            </a:r>
          </a:p>
          <a:p>
            <a:pPr lvl="3"/>
            <a:r>
              <a:rPr lang="nb-NO" dirty="0" smtClean="0"/>
              <a:t>melder ny farge etter at majorfarge er støttet (naturlig melding): meld tre i majoren (eventuelt pass med </a:t>
            </a:r>
            <a:r>
              <a:rPr lang="nb-NO" dirty="0" err="1" smtClean="0"/>
              <a:t>trekort</a:t>
            </a:r>
            <a:r>
              <a:rPr lang="nb-NO" dirty="0" smtClean="0"/>
              <a:t> støtte) med minimum, fire i majoren (sjelden 3NT) med maksimum.</a:t>
            </a:r>
          </a:p>
          <a:p>
            <a:pPr lvl="3"/>
            <a:r>
              <a:rPr lang="nb-NO" dirty="0" smtClean="0"/>
              <a:t>melder 2NT: meld pass med minimum, 3NT eller fire i majorfarge med maksimum</a:t>
            </a:r>
          </a:p>
          <a:p>
            <a:pPr lvl="3"/>
            <a:r>
              <a:rPr lang="nb-NO" dirty="0" smtClean="0"/>
              <a:t>løfter minorfarge til </a:t>
            </a:r>
            <a:r>
              <a:rPr lang="nb-NO" dirty="0" err="1" smtClean="0"/>
              <a:t>tretrinnet</a:t>
            </a:r>
            <a:r>
              <a:rPr lang="nb-NO" dirty="0" smtClean="0"/>
              <a:t>: meld pass med minimum, 3NT eventuelt farge med hold på </a:t>
            </a:r>
            <a:r>
              <a:rPr lang="nb-NO" dirty="0" err="1" smtClean="0"/>
              <a:t>tretrinnet</a:t>
            </a:r>
            <a:r>
              <a:rPr lang="nb-NO" dirty="0" smtClean="0"/>
              <a:t> med maksimum</a:t>
            </a:r>
          </a:p>
          <a:p>
            <a:pPr lvl="2"/>
            <a:r>
              <a:rPr lang="nb-NO" dirty="0" smtClean="0"/>
              <a:t>svarer melder utgang: meld pass, korriger eventuelt 3NT til fire i makkers majorfarge</a:t>
            </a:r>
          </a:p>
          <a:p>
            <a:pPr lvl="1"/>
            <a:endParaRPr lang="nb-NO" dirty="0"/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03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Åpner har vist minimumsstyrke – </a:t>
            </a:r>
            <a:br>
              <a:rPr lang="nb-NO" dirty="0" smtClean="0"/>
            </a:br>
            <a:r>
              <a:rPr lang="nb-NO" dirty="0" smtClean="0"/>
              <a:t>eksempler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200" i="1" dirty="0" smtClean="0"/>
              <a:t>1</a:t>
            </a:r>
            <a:r>
              <a:rPr lang="de-DE" altLang="nb-NO" sz="2400" dirty="0" smtClean="0">
                <a:latin typeface="Symbol" pitchFamily="18" charset="2"/>
              </a:rPr>
              <a:t></a:t>
            </a:r>
            <a:r>
              <a:rPr lang="nb-NO" altLang="nb-NO" sz="2200" i="1" dirty="0" smtClean="0"/>
              <a:t> </a:t>
            </a:r>
            <a:r>
              <a:rPr lang="nb-NO" altLang="nb-NO" sz="2200" i="1" dirty="0"/>
              <a:t>– </a:t>
            </a:r>
            <a:r>
              <a:rPr lang="nb-NO" altLang="nb-NO" sz="2200" i="1" dirty="0" smtClean="0"/>
              <a:t>1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i="1" dirty="0"/>
              <a:t/>
            </a:r>
            <a:br>
              <a:rPr lang="nb-NO" altLang="nb-NO" sz="2200" i="1" dirty="0"/>
            </a:br>
            <a:r>
              <a:rPr lang="nb-NO" altLang="nb-NO" sz="2200" i="1" dirty="0" smtClean="0"/>
              <a:t>1NT – 3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i="1" dirty="0" smtClean="0"/>
              <a:t/>
            </a:r>
            <a:br>
              <a:rPr lang="nb-NO" altLang="nb-NO" sz="2200" i="1" dirty="0" smtClean="0"/>
            </a:br>
            <a:r>
              <a:rPr lang="nb-NO" altLang="nb-NO" sz="2200" i="1" dirty="0" smtClean="0"/>
              <a:t>?</a:t>
            </a:r>
            <a:endParaRPr lang="nb-NO" altLang="nb-NO" sz="2200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200" dirty="0" smtClean="0"/>
              <a:t>1</a:t>
            </a:r>
            <a:r>
              <a:rPr lang="nb-NO" altLang="nb-NO" sz="2200" dirty="0"/>
              <a:t>) </a:t>
            </a:r>
            <a:r>
              <a:rPr lang="nb-NO" altLang="nb-NO" sz="2200" dirty="0">
                <a:latin typeface="Symbol" pitchFamily="18" charset="2"/>
              </a:rPr>
              <a:t></a:t>
            </a:r>
            <a:r>
              <a:rPr lang="nb-NO" altLang="nb-NO" sz="2200" dirty="0"/>
              <a:t> E </a:t>
            </a:r>
            <a:r>
              <a:rPr lang="nb-NO" altLang="nb-NO" sz="2200" dirty="0" smtClean="0"/>
              <a:t>9 3 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dirty="0"/>
              <a:t> </a:t>
            </a:r>
            <a:r>
              <a:rPr lang="nb-NO" altLang="nb-NO" sz="2200" dirty="0" smtClean="0"/>
              <a:t>K D 10 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200" dirty="0"/>
              <a:t> </a:t>
            </a:r>
            <a:r>
              <a:rPr lang="nb-NO" altLang="nb-NO" sz="2200" dirty="0" smtClean="0"/>
              <a:t>10 </a:t>
            </a:r>
            <a:r>
              <a:rPr lang="nb-NO" altLang="nb-NO" sz="2200" dirty="0"/>
              <a:t>7 </a:t>
            </a:r>
            <a:r>
              <a:rPr lang="nb-NO" altLang="nb-NO" sz="2200" dirty="0" smtClean="0"/>
              <a:t>2 </a:t>
            </a:r>
            <a:r>
              <a:rPr lang="en-GB" altLang="nb-NO" sz="2200" dirty="0">
                <a:latin typeface="Symbol" pitchFamily="18" charset="2"/>
              </a:rPr>
              <a:t></a:t>
            </a:r>
            <a:r>
              <a:rPr lang="nb-NO" altLang="nb-NO" sz="2200" dirty="0"/>
              <a:t> E </a:t>
            </a:r>
            <a:r>
              <a:rPr lang="nb-NO" altLang="nb-NO" sz="2200" dirty="0" smtClean="0"/>
              <a:t>10 9 6</a:t>
            </a:r>
            <a:endParaRPr lang="nb-NO" altLang="nb-NO" sz="22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200" b="1" i="1" dirty="0"/>
              <a:t>	</a:t>
            </a:r>
            <a:r>
              <a:rPr lang="nb-NO" altLang="nb-NO" sz="2200" b="1" i="1" dirty="0" smtClean="0"/>
              <a:t>4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b="1" i="1" dirty="0" smtClean="0"/>
              <a:t>, </a:t>
            </a:r>
            <a:r>
              <a:rPr lang="nb-NO" altLang="nb-NO" sz="2200" i="1" dirty="0" smtClean="0"/>
              <a:t>god hjerterstøtte, topphonnører</a:t>
            </a:r>
            <a:endParaRPr lang="nb-NO" altLang="nb-NO" sz="22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200" dirty="0"/>
              <a:t>	2) </a:t>
            </a:r>
            <a:r>
              <a:rPr lang="nb-NO" altLang="nb-NO" sz="2200" dirty="0">
                <a:latin typeface="Symbol" pitchFamily="18" charset="2"/>
              </a:rPr>
              <a:t>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D </a:t>
            </a:r>
            <a:r>
              <a:rPr lang="de-DE" altLang="nb-NO" sz="2200" dirty="0" err="1" smtClean="0"/>
              <a:t>Kn</a:t>
            </a:r>
            <a:r>
              <a:rPr lang="de-DE" altLang="nb-NO" sz="2200" dirty="0" smtClean="0"/>
              <a:t> 3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D 2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D </a:t>
            </a:r>
            <a:r>
              <a:rPr lang="de-DE" altLang="nb-NO" sz="2200" dirty="0" err="1" smtClean="0"/>
              <a:t>Kn</a:t>
            </a:r>
            <a:r>
              <a:rPr lang="de-DE" altLang="nb-NO" sz="2200" dirty="0" smtClean="0"/>
              <a:t> 3 </a:t>
            </a:r>
            <a:r>
              <a:rPr lang="de-DE" altLang="nb-NO" sz="2200" dirty="0">
                <a:latin typeface="Symbol" pitchFamily="18" charset="2"/>
              </a:rPr>
              <a:t>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E </a:t>
            </a:r>
            <a:r>
              <a:rPr lang="de-DE" altLang="nb-NO" sz="2200" dirty="0" err="1" smtClean="0"/>
              <a:t>Kn</a:t>
            </a:r>
            <a:r>
              <a:rPr lang="de-DE" altLang="nb-NO" sz="2200" dirty="0" smtClean="0"/>
              <a:t> 7 4 2</a:t>
            </a:r>
            <a:endParaRPr lang="de-DE" altLang="nb-NO" sz="22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200" b="1" i="1" dirty="0"/>
              <a:t>	</a:t>
            </a:r>
            <a:r>
              <a:rPr lang="de-DE" altLang="nb-NO" sz="2200" b="1" i="1" dirty="0" smtClean="0"/>
              <a:t>	pass</a:t>
            </a:r>
            <a:r>
              <a:rPr lang="de-DE" altLang="nb-NO" sz="2200" i="1" dirty="0" smtClean="0"/>
              <a:t>, mange </a:t>
            </a:r>
            <a:r>
              <a:rPr lang="de-DE" altLang="nb-NO" sz="2200" i="1" dirty="0" err="1" smtClean="0"/>
              <a:t>lavhonnører</a:t>
            </a:r>
            <a:r>
              <a:rPr lang="de-DE" altLang="nb-NO" sz="2200" dirty="0"/>
              <a:t/>
            </a:r>
            <a:br>
              <a:rPr lang="de-DE" altLang="nb-NO" sz="2200" dirty="0"/>
            </a:br>
            <a:endParaRPr lang="de-DE" altLang="nb-NO" sz="2200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200" i="1" dirty="0" smtClean="0"/>
              <a:t>1</a:t>
            </a:r>
            <a:r>
              <a:rPr lang="de-DE" altLang="nb-NO" sz="2400" dirty="0" smtClean="0">
                <a:latin typeface="Symbol" pitchFamily="18" charset="2"/>
              </a:rPr>
              <a:t></a:t>
            </a:r>
            <a:r>
              <a:rPr lang="nb-NO" altLang="nb-NO" sz="2200" i="1" dirty="0" smtClean="0"/>
              <a:t> </a:t>
            </a:r>
            <a:r>
              <a:rPr lang="nb-NO" altLang="nb-NO" sz="2200" i="1" dirty="0"/>
              <a:t>– </a:t>
            </a:r>
            <a:r>
              <a:rPr lang="nb-NO" altLang="nb-NO" sz="2200" i="1" dirty="0" smtClean="0"/>
              <a:t>1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i="1" dirty="0"/>
              <a:t/>
            </a:r>
            <a:br>
              <a:rPr lang="nb-NO" altLang="nb-NO" sz="2200" i="1" dirty="0"/>
            </a:br>
            <a:r>
              <a:rPr lang="nb-NO" altLang="nb-NO" sz="2200" i="1" dirty="0" smtClean="0"/>
              <a:t>2</a:t>
            </a:r>
            <a:r>
              <a:rPr lang="de-DE" altLang="nb-NO" sz="2400" dirty="0" smtClean="0">
                <a:latin typeface="Symbol" pitchFamily="18" charset="2"/>
              </a:rPr>
              <a:t></a:t>
            </a:r>
            <a:r>
              <a:rPr lang="nb-NO" altLang="nb-NO" sz="2200" i="1" dirty="0" smtClean="0"/>
              <a:t> – 2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200" i="1" dirty="0" smtClean="0"/>
              <a:t/>
            </a:r>
            <a:br>
              <a:rPr lang="nb-NO" altLang="nb-NO" sz="2200" i="1" dirty="0" smtClean="0"/>
            </a:br>
            <a:r>
              <a:rPr lang="nb-NO" altLang="nb-NO" sz="2200" i="1" dirty="0" smtClean="0"/>
              <a:t>?</a:t>
            </a:r>
            <a:endParaRPr lang="nb-NO" altLang="nb-NO" sz="2200" i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sz="2200" dirty="0"/>
              <a:t>3</a:t>
            </a:r>
            <a:r>
              <a:rPr lang="nb-NO" altLang="nb-NO" sz="2200" dirty="0" smtClean="0"/>
              <a:t>) </a:t>
            </a:r>
            <a:r>
              <a:rPr lang="nb-NO" altLang="nb-NO" sz="2200" dirty="0">
                <a:latin typeface="Symbol" pitchFamily="18" charset="2"/>
              </a:rPr>
              <a:t></a:t>
            </a:r>
            <a:r>
              <a:rPr lang="nb-NO" altLang="nb-NO" sz="2200" dirty="0"/>
              <a:t> </a:t>
            </a:r>
            <a:r>
              <a:rPr lang="nb-NO" altLang="nb-NO" sz="2200" dirty="0" smtClean="0"/>
              <a:t>K D 10 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dirty="0"/>
              <a:t> 9</a:t>
            </a:r>
            <a:r>
              <a:rPr lang="nb-NO" altLang="nb-NO" sz="2200" dirty="0" smtClean="0"/>
              <a:t> 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nb-NO" altLang="nb-NO" sz="2200" dirty="0"/>
              <a:t> K </a:t>
            </a:r>
            <a:r>
              <a:rPr lang="nb-NO" altLang="nb-NO" sz="2200" dirty="0" err="1" smtClean="0"/>
              <a:t>Kn</a:t>
            </a:r>
            <a:r>
              <a:rPr lang="nb-NO" altLang="nb-NO" sz="2200" dirty="0" smtClean="0"/>
              <a:t> 8 </a:t>
            </a:r>
            <a:r>
              <a:rPr lang="en-GB" altLang="nb-NO" sz="2200" dirty="0">
                <a:latin typeface="Symbol" pitchFamily="18" charset="2"/>
              </a:rPr>
              <a:t></a:t>
            </a:r>
            <a:r>
              <a:rPr lang="nb-NO" altLang="nb-NO" sz="2200" dirty="0"/>
              <a:t> </a:t>
            </a:r>
            <a:r>
              <a:rPr lang="nb-NO" altLang="nb-NO" sz="2200" dirty="0" smtClean="0"/>
              <a:t>K D 10 9 6 5</a:t>
            </a:r>
            <a:endParaRPr lang="nb-NO" altLang="nb-NO" sz="2200" dirty="0"/>
          </a:p>
          <a:p>
            <a:pPr marL="0" indent="0"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200" b="1" i="1" dirty="0"/>
              <a:t>	</a:t>
            </a:r>
            <a:r>
              <a:rPr lang="nb-NO" altLang="nb-NO" sz="2200" b="1" i="1" dirty="0" smtClean="0"/>
              <a:t>3NT</a:t>
            </a:r>
            <a:r>
              <a:rPr lang="nb-NO" altLang="nb-NO" sz="2200" i="1" dirty="0" smtClean="0"/>
              <a:t>, </a:t>
            </a:r>
            <a:r>
              <a:rPr lang="nb-NO" altLang="nb-NO" sz="2200" i="1" dirty="0" smtClean="0"/>
              <a:t>2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 </a:t>
            </a:r>
            <a:r>
              <a:rPr lang="nb-NO" altLang="nb-NO" sz="2200" i="1" dirty="0" smtClean="0"/>
              <a:t> er </a:t>
            </a:r>
            <a:r>
              <a:rPr lang="nb-NO" altLang="nb-NO" sz="2200" i="1" dirty="0" smtClean="0"/>
              <a:t>rundekrav og viser minst 10 hp, vi har maksimum, 	god kløverfarge og god kontroll på den siste fargen </a:t>
            </a:r>
            <a:endParaRPr lang="nb-NO" altLang="nb-NO" sz="2200" b="1" i="1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nb-NO" altLang="nb-NO" sz="2200" dirty="0"/>
              <a:t>	</a:t>
            </a:r>
            <a:r>
              <a:rPr lang="nb-NO" altLang="nb-NO" sz="2200" dirty="0" smtClean="0"/>
              <a:t>4) </a:t>
            </a:r>
            <a:r>
              <a:rPr lang="nb-NO" altLang="nb-NO" sz="2200" dirty="0">
                <a:latin typeface="Symbol" pitchFamily="18" charset="2"/>
              </a:rPr>
              <a:t></a:t>
            </a:r>
            <a:r>
              <a:rPr lang="de-DE" altLang="nb-NO" sz="2200" dirty="0"/>
              <a:t> </a:t>
            </a:r>
            <a:r>
              <a:rPr lang="de-DE" altLang="nb-NO" sz="2200" dirty="0" err="1" smtClean="0"/>
              <a:t>Kn</a:t>
            </a:r>
            <a:r>
              <a:rPr lang="de-DE" altLang="nb-NO" sz="2200" dirty="0" smtClean="0"/>
              <a:t> 9 2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K 3 </a:t>
            </a:r>
            <a:r>
              <a:rPr lang="en-GB" altLang="nb-NO" sz="2200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sz="2200" dirty="0"/>
              <a:t> </a:t>
            </a:r>
            <a:r>
              <a:rPr lang="de-DE" altLang="nb-NO" sz="2200" dirty="0" smtClean="0"/>
              <a:t>K 5 </a:t>
            </a:r>
            <a:r>
              <a:rPr lang="de-DE" altLang="nb-NO" sz="2200" dirty="0">
                <a:latin typeface="Symbol" pitchFamily="18" charset="2"/>
              </a:rPr>
              <a:t></a:t>
            </a:r>
            <a:r>
              <a:rPr lang="de-DE" altLang="nb-NO" sz="2200" dirty="0"/>
              <a:t> </a:t>
            </a:r>
            <a:r>
              <a:rPr lang="nb-NO" altLang="nb-NO" sz="2200" dirty="0"/>
              <a:t>E </a:t>
            </a:r>
            <a:r>
              <a:rPr lang="nb-NO" altLang="nb-NO" sz="2200" dirty="0" err="1"/>
              <a:t>Kn</a:t>
            </a:r>
            <a:r>
              <a:rPr lang="nb-NO" altLang="nb-NO" sz="2200" dirty="0"/>
              <a:t> 10 9 6 </a:t>
            </a:r>
            <a:r>
              <a:rPr lang="nb-NO" altLang="nb-NO" sz="2200" dirty="0" smtClean="0"/>
              <a:t>5</a:t>
            </a:r>
            <a:endParaRPr lang="de-DE" altLang="nb-NO" sz="2200" dirty="0"/>
          </a:p>
          <a:p>
            <a:pPr>
              <a:lnSpc>
                <a:spcPct val="80000"/>
              </a:lnSpc>
              <a:spcBef>
                <a:spcPts val="675"/>
              </a:spcBef>
              <a:buNone/>
            </a:pPr>
            <a:r>
              <a:rPr lang="de-DE" altLang="nb-NO" sz="2200" b="1" i="1" dirty="0"/>
              <a:t>	</a:t>
            </a:r>
            <a:r>
              <a:rPr lang="de-DE" altLang="nb-NO" sz="2200" b="1" i="1" dirty="0" smtClean="0"/>
              <a:t>	2</a:t>
            </a:r>
            <a:r>
              <a:rPr lang="en-GB" altLang="nb-NO" sz="2400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nb-NO" altLang="nb-NO" sz="2200" i="1" dirty="0" smtClean="0"/>
              <a:t>, minimum, preferer til makkers første farge (makker kan passe)</a:t>
            </a:r>
            <a:endParaRPr lang="nb-NO" sz="22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81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Åpner har vist 12-18 hp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 smtClean="0"/>
              <a:t>Har meldt ny høyereliggende farge på </a:t>
            </a:r>
            <a:r>
              <a:rPr lang="nb-NO" dirty="0" err="1" smtClean="0"/>
              <a:t>ettrinnet</a:t>
            </a:r>
            <a:r>
              <a:rPr lang="nb-NO" dirty="0" smtClean="0"/>
              <a:t> eller ny lavereliggende farge på </a:t>
            </a:r>
            <a:r>
              <a:rPr lang="nb-NO" dirty="0" err="1" smtClean="0"/>
              <a:t>totrinnet</a:t>
            </a:r>
            <a:endParaRPr lang="nb-NO" dirty="0" smtClean="0"/>
          </a:p>
          <a:p>
            <a:r>
              <a:rPr lang="nb-NO" dirty="0" smtClean="0"/>
              <a:t>Den mest problematiske situasjonen fordi det er stor forskjell mellom maksimum og minimum</a:t>
            </a:r>
          </a:p>
          <a:p>
            <a:r>
              <a:rPr lang="nb-NO" dirty="0" smtClean="0"/>
              <a:t>Det kan være lurt å inndele åpners styrke i tre intervaller:</a:t>
            </a:r>
          </a:p>
          <a:p>
            <a:pPr lvl="1"/>
            <a:r>
              <a:rPr lang="nb-NO" dirty="0" smtClean="0"/>
              <a:t>minimum med 12-14 hp</a:t>
            </a:r>
          </a:p>
          <a:p>
            <a:pPr lvl="1"/>
            <a:r>
              <a:rPr lang="nb-NO" dirty="0" smtClean="0"/>
              <a:t>medium med 15-16 hp</a:t>
            </a:r>
          </a:p>
          <a:p>
            <a:pPr lvl="1"/>
            <a:r>
              <a:rPr lang="nb-NO" dirty="0" smtClean="0"/>
              <a:t>maksimum med 17-18 hp</a:t>
            </a:r>
          </a:p>
          <a:p>
            <a:r>
              <a:rPr lang="nb-NO" dirty="0" smtClean="0"/>
              <a:t>Med utgangspunkt i denne tretrinnsraketten blir det lettere for åpner å vurdere om han skal melde utgang når svarer inviterer og viser 10-12 hp/</a:t>
            </a:r>
            <a:r>
              <a:rPr lang="nb-NO" dirty="0" err="1" smtClean="0"/>
              <a:t>htp</a:t>
            </a:r>
            <a:r>
              <a:rPr lang="nb-NO" dirty="0" smtClean="0"/>
              <a:t> eller invitere til utgang når svarer viser svake kort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7 - Åpners tredje melding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840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1143</Words>
  <Application>Microsoft Office PowerPoint</Application>
  <PresentationFormat>Skjermfremvisning (4:3)</PresentationFormat>
  <Paragraphs>183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22</vt:i4>
      </vt:variant>
    </vt:vector>
  </HeadingPairs>
  <TitlesOfParts>
    <vt:vector size="23" baseType="lpstr">
      <vt:lpstr>Egendefinert utforming</vt:lpstr>
      <vt:lpstr>Spill bridge 3</vt:lpstr>
      <vt:lpstr>Hva innebærer svarers siste melding?</vt:lpstr>
      <vt:lpstr>Hvilken styrke har svarer vist?</vt:lpstr>
      <vt:lpstr>Hvilken styrke har åpner vist?</vt:lpstr>
      <vt:lpstr>To momenter for åpner å ta stilling til</vt:lpstr>
      <vt:lpstr>Åpner har vist minimumsstyrke</vt:lpstr>
      <vt:lpstr>Åpner har vist minimumsstyrke (forts.)</vt:lpstr>
      <vt:lpstr>Åpner har vist minimumsstyrke –  eksempler</vt:lpstr>
      <vt:lpstr>Åpner har vist 12-18 hp</vt:lpstr>
      <vt:lpstr>Åpner har 12-18 hp (forts.)</vt:lpstr>
      <vt:lpstr>Åpner har vist 12-18 hp – svarer melder åpners første farge lavest mulig</vt:lpstr>
      <vt:lpstr>Åpner har vist 12-18 hp – svarer hopper (inviterer) i åpners første farge</vt:lpstr>
      <vt:lpstr>Åpner har vist 12-18 hp – svarer støtter åpners andre farge</vt:lpstr>
      <vt:lpstr>Åpner har vist 12-18 hp – svarer gjenmelder NT</vt:lpstr>
      <vt:lpstr>Åpner har hoppet til 2NT (18-19)</vt:lpstr>
      <vt:lpstr>Åpner har meldt stigende farge (reversert),  17-21 hp </vt:lpstr>
      <vt:lpstr>Åpner har meldt stigende farge - eksempler</vt:lpstr>
      <vt:lpstr>Åpner har meldt stigende farge – eksempler (forts. 1)</vt:lpstr>
      <vt:lpstr>Åpner har meldt stigende farge – eksempler (forts. 2)</vt:lpstr>
      <vt:lpstr>Åpner har hoppet i ny farge, 19-21</vt:lpstr>
      <vt:lpstr>Åpner har hoppet i ny farge - eksempler</vt:lpstr>
      <vt:lpstr>Viktige poeng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97</cp:revision>
  <dcterms:created xsi:type="dcterms:W3CDTF">2009-09-03T09:22:12Z</dcterms:created>
  <dcterms:modified xsi:type="dcterms:W3CDTF">2014-11-19T11:05:25Z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