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99" r:id="rId2"/>
  </p:sldMasterIdLst>
  <p:notesMasterIdLst>
    <p:notesMasterId r:id="rId10"/>
  </p:notesMasterIdLst>
  <p:handoutMasterIdLst>
    <p:handoutMasterId r:id="rId11"/>
  </p:handoutMasterIdLst>
  <p:sldIdLst>
    <p:sldId id="270" r:id="rId3"/>
    <p:sldId id="268" r:id="rId4"/>
    <p:sldId id="271" r:id="rId5"/>
    <p:sldId id="272" r:id="rId6"/>
    <p:sldId id="273" r:id="rId7"/>
    <p:sldId id="274" r:id="rId8"/>
    <p:sldId id="27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n stil, tabellrutenet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mastil 1 - aks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714" autoAdjust="0"/>
  </p:normalViewPr>
  <p:slideViewPr>
    <p:cSldViewPr>
      <p:cViewPr>
        <p:scale>
          <a:sx n="77" d="100"/>
          <a:sy n="77" d="100"/>
        </p:scale>
        <p:origin x="-34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829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9451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647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22675-474A-4E45-8C23-57D9130BD84A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5160F-2D1A-40F7-BCEE-E62D3278D9E7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2A27D-1810-44FA-9C88-8E20E6E6317F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98028-E24B-4FB6-A1F3-60E20F4EF8F7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5925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C9D6C-6F60-44C4-9006-7C2C5CE9ABE0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63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1A8AF-72FD-4212-BC16-C63F9AAED5EC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1747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FDB54-F08F-48F3-9981-31BB9CFB6015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575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E41EF-CCD3-4C2E-884F-49C87D7537D0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9871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4C534-D0CD-4E3C-B16C-C437B451E130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359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760C3-5211-4A13-9A67-D27B4ECBA2A5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837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B5821-8A65-4ED9-9A83-06D079682638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76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8DD44-0B3F-4CCF-A709-C981F5B465FC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F62B0-197C-4D34-97FB-2B43DDBAC59A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02371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66F9C4-2828-479D-A4AF-BF19939470F3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2495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9D44C-302E-4D6F-B034-E65ED0F19F3B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9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07ECA-061C-4352-AD50-F2D533A83737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04E47-925B-45E7-96C0-BC5DC616F1A4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618CF-5C1A-4E35-B159-15C5B0B8D2F8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35C7E-E22E-4BD5-8C51-2F2E32989FEE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23C06-7083-4B73-BCAF-14A81ECF32CD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89A90-268E-4EB7-AD09-9B4818C58FA7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F5A8C-A4C2-46AB-AC3D-8E91554B4F25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31915-35FD-4ECB-A1F4-F07B0783C5BF}" type="datetime1">
              <a:rPr lang="nb-NO" smtClean="0"/>
              <a:t>13.11.2014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8 - Spilleføring i grand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93BAF-C669-4CE3-BE41-AA4A35928D09}" type="datetime1">
              <a:rPr lang="nb-NO" smtClean="0">
                <a:solidFill>
                  <a:prstClr val="black">
                    <a:tint val="75000"/>
                  </a:prstClr>
                </a:solidFill>
              </a:rPr>
              <a:t>13.11.2014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>
                <a:solidFill>
                  <a:prstClr val="black">
                    <a:tint val="75000"/>
                  </a:prstClr>
                </a:solidFill>
              </a:rPr>
              <a:t>Kapittel 8 - Spilleføring i grand</a:t>
            </a:r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nb-NO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71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b-NO" sz="5400" dirty="0" smtClean="0">
                <a:latin typeface="+mn-lt"/>
              </a:rPr>
              <a:t>Spill bridge 3</a:t>
            </a:r>
            <a:endParaRPr lang="nb-NO" sz="5400" dirty="0">
              <a:latin typeface="+mn-lt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nb-NO" sz="4800" b="1" dirty="0" smtClean="0">
                <a:cs typeface="Times New Roman" panose="02020603050405020304" pitchFamily="18" charset="0"/>
              </a:rPr>
              <a:t>Kapittel 8</a:t>
            </a:r>
          </a:p>
          <a:p>
            <a:pPr algn="r">
              <a:buNone/>
            </a:pPr>
            <a:endParaRPr lang="nb-N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endParaRPr lang="nb-NO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nb-NO" sz="5400" b="1" dirty="0" smtClean="0">
                <a:cs typeface="Times New Roman" panose="02020603050405020304" pitchFamily="18" charset="0"/>
              </a:rPr>
              <a:t>Spilleføring i grand –</a:t>
            </a:r>
          </a:p>
          <a:p>
            <a:pPr algn="r">
              <a:buNone/>
            </a:pPr>
            <a:r>
              <a:rPr lang="nb-NO" sz="5400" b="1" smtClean="0">
                <a:cs typeface="Times New Roman" panose="02020603050405020304" pitchFamily="18" charset="0"/>
              </a:rPr>
              <a:t>tempo </a:t>
            </a:r>
            <a:r>
              <a:rPr lang="nb-NO" sz="5400" b="1" dirty="0" smtClean="0">
                <a:cs typeface="Times New Roman" panose="02020603050405020304" pitchFamily="18" charset="0"/>
              </a:rPr>
              <a:t>og teknikk</a:t>
            </a:r>
            <a:endParaRPr lang="nb-NO" sz="54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13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Planlegging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Spillefører skal </a:t>
            </a:r>
            <a:r>
              <a:rPr lang="nb-NO" sz="2400" u="sng" dirty="0" smtClean="0">
                <a:cs typeface="Times New Roman" panose="02020603050405020304" pitchFamily="18" charset="0"/>
              </a:rPr>
              <a:t>alltid</a:t>
            </a:r>
            <a:r>
              <a:rPr lang="nb-NO" sz="2400" dirty="0" smtClean="0">
                <a:cs typeface="Times New Roman" panose="02020603050405020304" pitchFamily="18" charset="0"/>
              </a:rPr>
              <a:t> planlegge spillet når blindemann er lagt opp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Hvor mange sikre stikk har du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Hvor mange stikk mangler du for å vinne kontrakten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I hvilken farge kan stikk godspilles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Kontroller tempoet, dvs. kan du godspille dine stikk før motparten får tatt sine godspilte stikk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Kontroller forbindelsen mellom hendene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Valg mellom ulike muligheter, både teoretiske så vel som psykologiske</a:t>
            </a:r>
          </a:p>
          <a:p>
            <a:pPr marL="0" indent="0">
              <a:buNone/>
            </a:pPr>
            <a:endParaRPr lang="nb-NO" sz="20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«Skjul» kortene dine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dirty="0" smtClean="0">
                <a:cs typeface="Times New Roman" panose="02020603050405020304" pitchFamily="18" charset="0"/>
              </a:rPr>
              <a:t>Motparten legger styrke/svakhet i en farge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Legg da dine </a:t>
            </a:r>
            <a:r>
              <a:rPr lang="nb-NO" sz="2400" dirty="0" err="1" smtClean="0">
                <a:cs typeface="Times New Roman" panose="02020603050405020304" pitchFamily="18" charset="0"/>
              </a:rPr>
              <a:t>småkort</a:t>
            </a:r>
            <a:r>
              <a:rPr lang="nb-NO" sz="2400" dirty="0" smtClean="0">
                <a:cs typeface="Times New Roman" panose="02020603050405020304" pitchFamily="18" charset="0"/>
              </a:rPr>
              <a:t> slik at det blir så vanskelig som mulig for motparten å tolke signal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Det kan du få til ved å legge dine </a:t>
            </a:r>
            <a:r>
              <a:rPr lang="nb-NO" sz="2400" dirty="0" err="1" smtClean="0">
                <a:cs typeface="Times New Roman" panose="02020603050405020304" pitchFamily="18" charset="0"/>
              </a:rPr>
              <a:t>småkort</a:t>
            </a:r>
            <a:r>
              <a:rPr lang="nb-NO" sz="2400" dirty="0" smtClean="0">
                <a:cs typeface="Times New Roman" panose="02020603050405020304" pitchFamily="18" charset="0"/>
              </a:rPr>
              <a:t> som om du var motstanderens makker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9658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Spilleføring i grand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Eksempel</a:t>
            </a: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dirty="0" smtClean="0">
                <a:cs typeface="Times New Roman" panose="02020603050405020304" pitchFamily="18" charset="0"/>
              </a:rPr>
              <a:t>Konge spilles ut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Øst legger 6 som svakhet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Syd ønsker at Vest skal fortsette fargen, og legger 2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Vest ser nå </a:t>
            </a:r>
            <a:r>
              <a:rPr lang="nb-NO" sz="2400" dirty="0" err="1" smtClean="0">
                <a:cs typeface="Times New Roman" panose="02020603050405020304" pitchFamily="18" charset="0"/>
              </a:rPr>
              <a:t>småkortene</a:t>
            </a:r>
            <a:r>
              <a:rPr lang="nb-NO" sz="2400" dirty="0" smtClean="0">
                <a:cs typeface="Times New Roman" panose="02020603050405020304" pitchFamily="18" charset="0"/>
              </a:rPr>
              <a:t> 2, 3, 5 og 6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Vest har ingen sikker tolkning av om 6 er styrke eller svakhet, da det bare er ett lite kort som ikke er synlig for han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Om du i stedet for 2 legger 7, er det to </a:t>
            </a:r>
            <a:r>
              <a:rPr lang="nb-NO" sz="2400" dirty="0" err="1" smtClean="0">
                <a:cs typeface="Times New Roman" panose="02020603050405020304" pitchFamily="18" charset="0"/>
              </a:rPr>
              <a:t>småkort</a:t>
            </a:r>
            <a:r>
              <a:rPr lang="nb-NO" sz="2400" dirty="0" smtClean="0">
                <a:cs typeface="Times New Roman" panose="02020603050405020304" pitchFamily="18" charset="0"/>
              </a:rPr>
              <a:t> som ikke er vist (2 og 4), og det gjør det lettere å tolke 6 som svakhet</a:t>
            </a:r>
          </a:p>
          <a:p>
            <a:pPr marL="0" indent="0">
              <a:buNone/>
            </a:pPr>
            <a:r>
              <a:rPr lang="nb-NO" sz="2000" dirty="0"/>
              <a:t/>
            </a:r>
            <a:br>
              <a:rPr lang="nb-NO" sz="2000" dirty="0"/>
            </a:br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171212"/>
              </p:ext>
            </p:extLst>
          </p:nvPr>
        </p:nvGraphicFramePr>
        <p:xfrm>
          <a:off x="2051720" y="1988840"/>
          <a:ext cx="5112567" cy="13716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704189"/>
                <a:gridCol w="1704189"/>
                <a:gridCol w="1704189"/>
              </a:tblGrid>
              <a:tr h="370840">
                <a:tc>
                  <a:txBody>
                    <a:bodyPr/>
                    <a:lstStyle/>
                    <a:p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 smtClean="0"/>
                        <a:t>8 5 3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nb-NO" sz="2400" dirty="0" smtClean="0"/>
                        <a:t>K D 10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 smtClean="0"/>
                        <a:t>6 4</a:t>
                      </a:r>
                      <a:endParaRPr lang="nb-NO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sz="2400" dirty="0" smtClean="0"/>
                        <a:t>E </a:t>
                      </a:r>
                      <a:r>
                        <a:rPr lang="nb-NO" sz="2400" dirty="0" err="1" smtClean="0"/>
                        <a:t>kn</a:t>
                      </a:r>
                      <a:r>
                        <a:rPr lang="nb-NO" sz="2400" dirty="0" smtClean="0"/>
                        <a:t> 7 2</a:t>
                      </a:r>
                      <a:endParaRPr lang="nb-NO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15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Holde tilbake stort kort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dirty="0" smtClean="0">
                <a:cs typeface="Times New Roman" panose="02020603050405020304" pitchFamily="18" charset="0"/>
              </a:rPr>
              <a:t>Om motstanderne angriper din svakeste farge, er det vanlig teknikk å holde tilbake et toppkort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Dette kan bidra til å bryte forbindelsen mellom motstanderne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Om du trenger en finesse, kan du nå ta den gjennom den farlige motstanderen. Hans makker er renons i den svake fargen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2648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Spilleføring i grand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Eksempel</a:t>
            </a: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Som Øst er du i 3NT, og får </a:t>
            </a:r>
            <a:r>
              <a:rPr lang="nb-NO" sz="24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</a:t>
            </a:r>
            <a:r>
              <a:rPr lang="nb-NO" sz="2400" dirty="0" smtClean="0">
                <a:cs typeface="Times New Roman" panose="02020603050405020304" pitchFamily="18" charset="0"/>
              </a:rPr>
              <a:t> Konge i utspill. Du har åtte sikre stikk, og kan få det niende i kløver.</a:t>
            </a:r>
          </a:p>
          <a:p>
            <a:pPr marL="0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Stikk med </a:t>
            </a:r>
            <a:r>
              <a:rPr lang="nb-NO" sz="2400" dirty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400" dirty="0" smtClean="0">
                <a:cs typeface="Times New Roman" panose="02020603050405020304" pitchFamily="18" charset="0"/>
              </a:rPr>
              <a:t>Ess andre eller tredje gang. Syd har lengden i hjerter, men når du nå tar finessen i kløver gjennom Syd, er det ufarlig om Nord får for Damen. Hun har ingen flere hjerter å spille!</a:t>
            </a:r>
            <a:endParaRPr lang="nb-NO" sz="2400" dirty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5865998"/>
              </p:ext>
            </p:extLst>
          </p:nvPr>
        </p:nvGraphicFramePr>
        <p:xfrm>
          <a:off x="2843808" y="1916832"/>
          <a:ext cx="4464496" cy="118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2248"/>
                <a:gridCol w="2232248"/>
              </a:tblGrid>
              <a:tr h="792088">
                <a:tc>
                  <a:txBody>
                    <a:bodyPr/>
                    <a:lstStyle/>
                    <a:p>
                      <a:r>
                        <a:rPr lang="nb-NO" dirty="0" smtClean="0"/>
                        <a:t>♠ E D 9</a:t>
                      </a:r>
                    </a:p>
                    <a:p>
                      <a:r>
                        <a:rPr lang="nb-NO" dirty="0" smtClean="0">
                          <a:solidFill>
                            <a:srgbClr val="FF0000"/>
                          </a:solidFill>
                        </a:rPr>
                        <a:t>♥</a:t>
                      </a:r>
                      <a:r>
                        <a:rPr lang="nb-NO" dirty="0" smtClean="0"/>
                        <a:t> 8 7 6</a:t>
                      </a:r>
                    </a:p>
                    <a:p>
                      <a:r>
                        <a:rPr lang="nb-NO" dirty="0" smtClean="0">
                          <a:solidFill>
                            <a:srgbClr val="FF0000"/>
                          </a:solidFill>
                        </a:rPr>
                        <a:t>♦</a:t>
                      </a:r>
                      <a:r>
                        <a:rPr lang="nb-NO" dirty="0" smtClean="0"/>
                        <a:t> K 4 3</a:t>
                      </a:r>
                    </a:p>
                    <a:p>
                      <a:r>
                        <a:rPr lang="nb-NO" dirty="0" smtClean="0"/>
                        <a:t>♣ K 10 7 5</a:t>
                      </a: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b-NO" dirty="0" smtClean="0"/>
                        <a:t>♠ K 8</a:t>
                      </a:r>
                    </a:p>
                    <a:p>
                      <a:pPr algn="l"/>
                      <a:r>
                        <a:rPr lang="nb-NO" dirty="0" smtClean="0">
                          <a:solidFill>
                            <a:srgbClr val="FF0000"/>
                          </a:solidFill>
                        </a:rPr>
                        <a:t>♥</a:t>
                      </a:r>
                      <a:r>
                        <a:rPr lang="nb-NO" dirty="0" smtClean="0"/>
                        <a:t> E 9 2</a:t>
                      </a:r>
                    </a:p>
                    <a:p>
                      <a:pPr algn="l"/>
                      <a:r>
                        <a:rPr lang="nb-NO" dirty="0" smtClean="0">
                          <a:solidFill>
                            <a:srgbClr val="FF0000"/>
                          </a:solidFill>
                        </a:rPr>
                        <a:t>♦ </a:t>
                      </a:r>
                      <a:r>
                        <a:rPr lang="nb-NO" dirty="0" smtClean="0"/>
                        <a:t>E 6 5 2</a:t>
                      </a:r>
                    </a:p>
                    <a:p>
                      <a:pPr algn="l"/>
                      <a:r>
                        <a:rPr lang="nb-NO" dirty="0" smtClean="0"/>
                        <a:t>♣ E </a:t>
                      </a:r>
                      <a:r>
                        <a:rPr lang="nb-NO" dirty="0" err="1" smtClean="0"/>
                        <a:t>kn</a:t>
                      </a:r>
                      <a:r>
                        <a:rPr lang="nb-NO" dirty="0" smtClean="0"/>
                        <a:t> 9 2</a:t>
                      </a:r>
                      <a:endParaRPr lang="nb-NO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79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Spilleføring i grand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669979"/>
          </a:xfrm>
        </p:spPr>
        <p:txBody>
          <a:bodyPr>
            <a:normAutofit fontScale="92500"/>
          </a:bodyPr>
          <a:lstStyle/>
          <a:p>
            <a:r>
              <a:rPr lang="nb-NO" sz="2400" dirty="0" smtClean="0">
                <a:cs typeface="Times New Roman" panose="02020603050405020304" pitchFamily="18" charset="0"/>
              </a:rPr>
              <a:t>En vanlig og god teknikk er å kombinere flere sjanser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Du mangler ett stikk for å sikre deg kontrakten. </a:t>
            </a:r>
          </a:p>
          <a:p>
            <a:pPr marL="400050" lvl="1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Motparten har godspilt nok stikk til å ta beten. </a:t>
            </a:r>
          </a:p>
          <a:p>
            <a:pPr marL="400050" lvl="1" indent="0">
              <a:buNone/>
            </a:pPr>
            <a:r>
              <a:rPr lang="nb-NO" sz="2400" dirty="0" smtClean="0">
                <a:cs typeface="Times New Roman" panose="02020603050405020304" pitchFamily="18" charset="0"/>
              </a:rPr>
              <a:t>Du må derfor ta dine nødvendige stikk uten at motparten kommer inn</a:t>
            </a: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dirty="0" smtClean="0">
                <a:cs typeface="Times New Roman" panose="02020603050405020304" pitchFamily="18" charset="0"/>
              </a:rPr>
              <a:t>I de interessante fargene har du følgende kort og trenger 5 stikk:</a:t>
            </a:r>
          </a:p>
          <a:p>
            <a:pPr marL="0" indent="0" algn="ctr">
              <a:buNone/>
            </a:pPr>
            <a:endParaRPr lang="nb-NO" sz="2400" dirty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r>
              <a:rPr lang="nb-NO" sz="2400" dirty="0" smtClean="0">
                <a:cs typeface="Times New Roman" panose="02020603050405020304" pitchFamily="18" charset="0"/>
              </a:rPr>
              <a:t>Prøv først hjerterfargen</a:t>
            </a:r>
          </a:p>
          <a:p>
            <a:r>
              <a:rPr lang="nb-NO" sz="2400" dirty="0" smtClean="0">
                <a:cs typeface="Times New Roman" panose="02020603050405020304" pitchFamily="18" charset="0"/>
              </a:rPr>
              <a:t>Om ikke knekten kommer på, må du prøve finessen i ruter</a:t>
            </a:r>
          </a:p>
          <a:p>
            <a:pPr marL="0" indent="0" algn="ctr">
              <a:buNone/>
            </a:pPr>
            <a:endParaRPr lang="nb-NO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  <a:p>
            <a:endParaRPr lang="nb-NO" sz="2400" dirty="0" smtClean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2843808" y="6356350"/>
            <a:ext cx="3672408" cy="365125"/>
          </a:xfrm>
        </p:spPr>
        <p:txBody>
          <a:bodyPr/>
          <a:lstStyle/>
          <a:p>
            <a:r>
              <a:rPr lang="nb-NO" smtClean="0"/>
              <a:t>Kapittel 8 - Spilleføring i grand</a:t>
            </a:r>
            <a:endParaRPr lang="nb-NO" dirty="0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685914"/>
              </p:ext>
            </p:extLst>
          </p:nvPr>
        </p:nvGraphicFramePr>
        <p:xfrm>
          <a:off x="1907704" y="4077072"/>
          <a:ext cx="4464496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2248"/>
                <a:gridCol w="2232248"/>
              </a:tblGrid>
              <a:tr h="792088">
                <a:tc>
                  <a:txBody>
                    <a:bodyPr/>
                    <a:lstStyle/>
                    <a:p>
                      <a:r>
                        <a:rPr lang="nb-NO" sz="2400" dirty="0" smtClean="0"/>
                        <a:t>♥ E K D 10 2</a:t>
                      </a:r>
                    </a:p>
                    <a:p>
                      <a:r>
                        <a:rPr lang="nb-NO" sz="2400" dirty="0" smtClean="0"/>
                        <a:t>♦ 3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b-NO" sz="2400" dirty="0" smtClean="0"/>
                        <a:t>♥ 4 3</a:t>
                      </a:r>
                    </a:p>
                    <a:p>
                      <a:pPr algn="l"/>
                      <a:r>
                        <a:rPr lang="nb-NO" sz="2400" dirty="0" smtClean="0"/>
                        <a:t>♦ E D 6 5 4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226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520</Words>
  <Application>Microsoft Office PowerPoint</Application>
  <PresentationFormat>Skjermfremvisning (4:3)</PresentationFormat>
  <Paragraphs>89</Paragraphs>
  <Slides>7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Lysbildetitler</vt:lpstr>
      </vt:variant>
      <vt:variant>
        <vt:i4>7</vt:i4>
      </vt:variant>
    </vt:vector>
  </HeadingPairs>
  <TitlesOfParts>
    <vt:vector size="9" baseType="lpstr">
      <vt:lpstr>Egendefinert utforming</vt:lpstr>
      <vt:lpstr>1_Egendefinert utforming</vt:lpstr>
      <vt:lpstr>Spill bridge 3</vt:lpstr>
      <vt:lpstr>Planlegging</vt:lpstr>
      <vt:lpstr>«Skjul» kortene dine</vt:lpstr>
      <vt:lpstr>Spilleføring i grand</vt:lpstr>
      <vt:lpstr>Holde tilbake stort kort</vt:lpstr>
      <vt:lpstr>Spilleføring i grand</vt:lpstr>
      <vt:lpstr>Spilleføring i grand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51</cp:revision>
  <dcterms:created xsi:type="dcterms:W3CDTF">2009-09-03T09:22:12Z</dcterms:created>
  <dcterms:modified xsi:type="dcterms:W3CDTF">2014-11-13T13:44:19Z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