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  <p:sldMasterId id="2147483699" r:id="rId2"/>
  </p:sldMasterIdLst>
  <p:notesMasterIdLst>
    <p:notesMasterId r:id="rId18"/>
  </p:notesMasterIdLst>
  <p:handoutMasterIdLst>
    <p:handoutMasterId r:id="rId19"/>
  </p:handoutMasterIdLst>
  <p:sldIdLst>
    <p:sldId id="270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stil 1 - aks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2" autoAdjust="0"/>
  </p:normalViewPr>
  <p:slideViewPr>
    <p:cSldViewPr>
      <p:cViewPr>
        <p:scale>
          <a:sx n="77" d="100"/>
          <a:sy n="77" d="100"/>
        </p:scale>
        <p:origin x="-34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29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45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F34E8-9327-4047-9F33-E9C2C96B371B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94-3EBE-4195-9B8A-818A96729DB4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06AFB-921A-45BA-9736-09060C204B09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010A3-FDE4-4999-8D15-FF38A7B7701A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592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0C3C-5384-40D1-9851-E76FF208FC77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3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20E1-B1E6-45B7-81D8-D181A0E8B4B8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174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D165-2AC1-40B7-804B-7A8EF442FB79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575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FF34-C2DD-4E02-B953-E331F2313545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87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3DA-F0CB-4E24-B119-6137BAB44941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59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9F9A-976F-4AB1-9276-10487E45A50F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37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330B-564C-4D72-8342-1DBECF3A09A9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76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D84A-FAE0-40A1-905D-D388702742D5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F3C3-541A-434E-8FAF-17A1F869B626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2371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82DDC-E688-4203-B590-B2E99B1AD1D4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249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CF84-FB47-42E8-81CF-7A95FD22FE55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1121-BFB2-47FC-9247-C3BD81FCC565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0F8B-F457-48C8-A692-5DCEDB55D9F3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724B-D7CE-492F-B713-E1AE15C85A4C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AB0C8-617A-4EDB-B9F1-E57459EB1F5B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664D-9DAE-4566-9095-0EDE4D12B708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5C20-1297-4A61-B3C4-5C8FF0602859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5933-91BD-4555-9A8C-808A655BCF91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FCA8A-A804-41B1-B45B-85EA13B7864C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20A29-B967-4B3E-9C48-C9EA7C8B214A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9 -Spilleføring i trumfkontrakter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71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b-NO" sz="5400" dirty="0" smtClean="0"/>
              <a:t>Spill bridge 3</a:t>
            </a:r>
            <a:endParaRPr lang="nb-NO" sz="54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nb-NO" sz="4800" b="1" dirty="0" smtClean="0"/>
              <a:t>Kapittel </a:t>
            </a:r>
            <a:r>
              <a:rPr lang="nb-NO" sz="4800" b="1" dirty="0"/>
              <a:t>9</a:t>
            </a:r>
            <a:endParaRPr lang="nb-NO" sz="4800" b="1" dirty="0">
              <a:cs typeface="Times New Roman" panose="02020603050405020304" pitchFamily="18" charset="0"/>
            </a:endParaRPr>
          </a:p>
          <a:p>
            <a:pPr algn="r">
              <a:buNone/>
            </a:pPr>
            <a:endParaRPr lang="nb-NO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endParaRPr lang="nb-N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nb-NO" sz="5400" b="1" dirty="0" smtClean="0">
                <a:cs typeface="Times New Roman" panose="02020603050405020304" pitchFamily="18" charset="0"/>
              </a:rPr>
              <a:t>Spilleføring i trumfkontrakter</a:t>
            </a:r>
          </a:p>
        </p:txBody>
      </p:sp>
    </p:spTree>
    <p:extLst>
      <p:ext uri="{BB962C8B-B14F-4D97-AF65-F5344CB8AC3E}">
        <p14:creationId xmlns:p14="http://schemas.microsoft.com/office/powerpoint/2010/main" val="114413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>
                <a:cs typeface="Times New Roman" panose="02020603050405020304" pitchFamily="18" charset="0"/>
              </a:rPr>
              <a:t>Spilleføring i trumfkontrakter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800" dirty="0" smtClean="0">
                <a:cs typeface="Times New Roman" panose="02020603050405020304" pitchFamily="18" charset="0"/>
              </a:rPr>
              <a:t>Eksempel 4</a:t>
            </a: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/>
          </a:p>
          <a:p>
            <a:pPr marL="400050" lvl="1" indent="0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Kontrakten er 3</a:t>
            </a:r>
            <a:r>
              <a:rPr lang="nb-NO" sz="2200" dirty="0" smtClean="0"/>
              <a:t>♠ hos Øst, og Syd spiller ut liten trumf. </a:t>
            </a:r>
          </a:p>
          <a:p>
            <a:pPr marL="0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Spilleplan?</a:t>
            </a: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r>
              <a:rPr lang="nb-NO" sz="2200" dirty="0" smtClean="0">
                <a:cs typeface="Times New Roman" panose="02020603050405020304" pitchFamily="18" charset="0"/>
              </a:rPr>
              <a:t>Spillefører ser fire opplagte tapere i minorfargene.</a:t>
            </a:r>
          </a:p>
          <a:p>
            <a:r>
              <a:rPr lang="nb-NO" sz="2200" dirty="0" smtClean="0">
                <a:cs typeface="Times New Roman" panose="02020603050405020304" pitchFamily="18" charset="0"/>
              </a:rPr>
              <a:t>Hvis spillefører tar ut trumfen, blir det også en hjertertaper.</a:t>
            </a:r>
          </a:p>
          <a:p>
            <a:r>
              <a:rPr lang="nb-NO" sz="2200" dirty="0" smtClean="0">
                <a:cs typeface="Times New Roman" panose="02020603050405020304" pitchFamily="18" charset="0"/>
              </a:rPr>
              <a:t>Derfor tas Ess, Konge og liten </a:t>
            </a:r>
            <a:r>
              <a:rPr lang="nb-NO" sz="2400" dirty="0" smtClean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til trumf før </a:t>
            </a:r>
            <a:r>
              <a:rPr lang="nb-NO" sz="2400" dirty="0" err="1" smtClean="0"/>
              <a:t>uttrumfing</a:t>
            </a:r>
            <a:r>
              <a:rPr lang="nb-NO" sz="2400" dirty="0" smtClean="0"/>
              <a:t>.</a:t>
            </a: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31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8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900279"/>
              </p:ext>
            </p:extLst>
          </p:nvPr>
        </p:nvGraphicFramePr>
        <p:xfrm>
          <a:off x="1594959" y="1612617"/>
          <a:ext cx="6096000" cy="210312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088232"/>
                <a:gridCol w="4007768"/>
              </a:tblGrid>
              <a:tr h="1800201"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D 10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</a:t>
                      </a:r>
                      <a:r>
                        <a:rPr lang="nb-NO" sz="2200" dirty="0" smtClean="0"/>
                        <a:t> 5 4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8 7 5 4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</a:t>
                      </a:r>
                      <a:r>
                        <a:rPr lang="nb-NO" sz="2200" dirty="0" smtClean="0"/>
                        <a:t> D 7 </a:t>
                      </a:r>
                      <a:r>
                        <a:rPr lang="nb-NO" sz="2200" baseline="0" dirty="0" smtClean="0"/>
                        <a:t>3 2</a:t>
                      </a:r>
                      <a:endParaRPr lang="nb-NO" sz="2200" dirty="0" smtClean="0"/>
                    </a:p>
                    <a:p>
                      <a:endParaRPr lang="nb-NO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E K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9 8 7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♥</a:t>
                      </a:r>
                      <a:r>
                        <a:rPr lang="nb-NO" sz="2200" dirty="0" smtClean="0"/>
                        <a:t> E K 2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10 2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♣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4</a:t>
                      </a:r>
                    </a:p>
                    <a:p>
                      <a:endParaRPr lang="nb-NO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50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Mer avanserte spilleteknikker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b="1" dirty="0" err="1" smtClean="0"/>
              <a:t>Krysstjeling</a:t>
            </a:r>
            <a:endParaRPr lang="nb-NO" sz="2400" b="1" dirty="0" smtClean="0"/>
          </a:p>
          <a:p>
            <a:endParaRPr lang="nb-NO" sz="2400" dirty="0" smtClean="0"/>
          </a:p>
          <a:p>
            <a:pPr marL="400050" lvl="1" indent="0">
              <a:buNone/>
            </a:pPr>
            <a:r>
              <a:rPr lang="nb-NO" sz="2200" dirty="0" smtClean="0"/>
              <a:t>Du forsøker å få så mange stikk som mulig ved å stjele fram og tilbake.</a:t>
            </a:r>
          </a:p>
          <a:p>
            <a:pPr marL="400050" lvl="1" indent="0">
              <a:buNone/>
            </a:pPr>
            <a:r>
              <a:rPr lang="nb-NO" sz="2200" dirty="0" smtClean="0"/>
              <a:t>Du må </a:t>
            </a:r>
            <a:r>
              <a:rPr lang="nb-NO" sz="2200" i="1" dirty="0" smtClean="0"/>
              <a:t>først</a:t>
            </a:r>
            <a:r>
              <a:rPr lang="nb-NO" sz="2200" dirty="0" smtClean="0"/>
              <a:t> ta dine sikre stikk i sidefargene.</a:t>
            </a:r>
          </a:p>
          <a:p>
            <a:pPr marL="400050" lvl="1" indent="0">
              <a:buNone/>
            </a:pPr>
            <a:r>
              <a:rPr lang="nb-NO" sz="2200" dirty="0" smtClean="0"/>
              <a:t>Ellers kan du risikere at motspillerne får saket sine kort i en sidefarge, og kan stjele når du senere forsøker å ta det som i utgangspunktet var et sikkert stikk.</a:t>
            </a:r>
            <a:endParaRPr lang="nb-NO" sz="22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6725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Mer avanserte spilleteknikker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5894115"/>
          </a:xfrm>
        </p:spPr>
        <p:txBody>
          <a:bodyPr>
            <a:normAutofit/>
          </a:bodyPr>
          <a:lstStyle/>
          <a:p>
            <a:r>
              <a:rPr lang="nb-NO" sz="2800" b="1" dirty="0" smtClean="0"/>
              <a:t>Beholde kontrollen</a:t>
            </a:r>
          </a:p>
          <a:p>
            <a:pPr marL="400050" lvl="1" indent="0">
              <a:buNone/>
            </a:pPr>
            <a:r>
              <a:rPr lang="nb-NO" sz="2000" dirty="0" smtClean="0"/>
              <a:t>Dette illustreres best ved et eksempel:</a:t>
            </a:r>
          </a:p>
          <a:p>
            <a:pPr marL="400050" lvl="1" indent="0">
              <a:buNone/>
            </a:pPr>
            <a:r>
              <a:rPr lang="nb-NO" sz="2000" b="1" dirty="0" smtClean="0"/>
              <a:t> </a:t>
            </a:r>
          </a:p>
          <a:p>
            <a:endParaRPr lang="nb-NO" sz="2400" dirty="0" smtClean="0"/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N/S </a:t>
            </a:r>
            <a:r>
              <a:rPr lang="nb-NO" sz="2200" dirty="0" smtClean="0">
                <a:cs typeface="Times New Roman" panose="02020603050405020304" pitchFamily="18" charset="0"/>
              </a:rPr>
              <a:t>er i 4</a:t>
            </a:r>
            <a:r>
              <a:rPr lang="nb-NO" sz="2200" dirty="0" smtClean="0"/>
              <a:t>♠, og Vest starter med to høye hjerter.</a:t>
            </a:r>
          </a:p>
          <a:p>
            <a:pPr marL="400050" lvl="1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Spilleplan?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846810"/>
              </p:ext>
            </p:extLst>
          </p:nvPr>
        </p:nvGraphicFramePr>
        <p:xfrm>
          <a:off x="1259632" y="2023080"/>
          <a:ext cx="4392488" cy="356616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584176"/>
                <a:gridCol w="1368152"/>
                <a:gridCol w="1440160"/>
              </a:tblGrid>
              <a:tr h="1176131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10 3 2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7 3 2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E 7 5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K D 10 4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</a:tr>
              <a:tr h="1176131"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7 6 5 4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E K </a:t>
                      </a:r>
                      <a:r>
                        <a:rPr lang="nb-NO" sz="1800" kern="1200" dirty="0" err="1" smtClean="0">
                          <a:effectLst/>
                        </a:rPr>
                        <a:t>kn</a:t>
                      </a:r>
                      <a:r>
                        <a:rPr lang="nb-NO" sz="1800" kern="1200" dirty="0" smtClean="0">
                          <a:effectLst/>
                        </a:rPr>
                        <a:t> 10 6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D 10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7 2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9 8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D 9 8 4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K </a:t>
                      </a:r>
                      <a:r>
                        <a:rPr lang="nb-NO" sz="1800" kern="1200" dirty="0" err="1" smtClean="0">
                          <a:effectLst/>
                        </a:rPr>
                        <a:t>kn</a:t>
                      </a:r>
                      <a:r>
                        <a:rPr lang="nb-NO" sz="1800" kern="1200" dirty="0" smtClean="0">
                          <a:effectLst/>
                        </a:rPr>
                        <a:t> 9 6 3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6 3</a:t>
                      </a:r>
                      <a:endParaRPr lang="nb-NO" dirty="0" smtClean="0"/>
                    </a:p>
                  </a:txBody>
                  <a:tcPr/>
                </a:tc>
              </a:tr>
              <a:tr h="1078944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E K D </a:t>
                      </a:r>
                      <a:r>
                        <a:rPr lang="nb-NO" sz="1800" kern="1200" dirty="0" err="1" smtClean="0">
                          <a:effectLst/>
                        </a:rPr>
                        <a:t>kn</a:t>
                      </a:r>
                      <a:endParaRPr lang="nb-NO" sz="1800" kern="1200" dirty="0" smtClean="0">
                        <a:effectLst/>
                      </a:endParaRP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5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8 4 2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E </a:t>
                      </a:r>
                      <a:r>
                        <a:rPr lang="nb-NO" sz="1800" kern="1200" dirty="0" err="1" smtClean="0">
                          <a:effectLst/>
                        </a:rPr>
                        <a:t>kn</a:t>
                      </a:r>
                      <a:r>
                        <a:rPr lang="nb-NO" sz="1800" kern="1200" dirty="0" smtClean="0">
                          <a:effectLst/>
                        </a:rPr>
                        <a:t> 9 8 5</a:t>
                      </a:r>
                      <a:endParaRPr lang="nb-NO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78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Mer avanserte spilleteknikker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5894115"/>
          </a:xfrm>
        </p:spPr>
        <p:txBody>
          <a:bodyPr>
            <a:normAutofit/>
          </a:bodyPr>
          <a:lstStyle/>
          <a:p>
            <a:r>
              <a:rPr lang="nb-NO" sz="2800" b="1" dirty="0" smtClean="0"/>
              <a:t>Beholde kontrollen</a:t>
            </a:r>
          </a:p>
          <a:p>
            <a:pPr marL="400050" lvl="1" indent="0">
              <a:buNone/>
            </a:pPr>
            <a:r>
              <a:rPr lang="nb-NO" sz="2200" dirty="0" smtClean="0"/>
              <a:t>Løsningen:</a:t>
            </a:r>
          </a:p>
          <a:p>
            <a:pPr marL="400050" lvl="1" indent="0">
              <a:buNone/>
            </a:pPr>
            <a:endParaRPr lang="nb-NO" sz="2200" dirty="0" smtClean="0"/>
          </a:p>
          <a:p>
            <a:pPr marL="400050" lvl="1" indent="0">
              <a:buNone/>
            </a:pPr>
            <a:r>
              <a:rPr lang="nb-NO" sz="2200" dirty="0" smtClean="0"/>
              <a:t>N/S har 10 toppstikk. Men hva om trumfen sitter 4-2 (mer sannsynlig enn 3-3)?</a:t>
            </a:r>
          </a:p>
          <a:p>
            <a:pPr marL="400050" lvl="1" indent="0">
              <a:buNone/>
            </a:pPr>
            <a:r>
              <a:rPr lang="nb-NO" sz="2200" dirty="0" smtClean="0"/>
              <a:t>Stjeler du i andre hjerterrunde, er det en risiko for at en motspiller blir lenger i trumf enn deg.</a:t>
            </a:r>
          </a:p>
          <a:p>
            <a:pPr marL="400050" lvl="1" indent="0">
              <a:buNone/>
            </a:pPr>
            <a:r>
              <a:rPr lang="nb-NO" sz="2200" dirty="0" smtClean="0"/>
              <a:t>Men du kan beholde kontrollen ved å sake en </a:t>
            </a:r>
            <a:r>
              <a:rPr lang="nb-NO" sz="2200" dirty="0" err="1" smtClean="0"/>
              <a:t>rutertaper</a:t>
            </a:r>
            <a:r>
              <a:rPr lang="nb-NO" sz="2200" dirty="0" smtClean="0"/>
              <a:t> i andre stikk. Om det fortsettes i hjerter, saker du en ruter igjen. </a:t>
            </a:r>
          </a:p>
          <a:p>
            <a:pPr marL="400050" lvl="1" indent="0">
              <a:buNone/>
            </a:pPr>
            <a:r>
              <a:rPr lang="nb-NO" sz="2200" dirty="0" smtClean="0"/>
              <a:t>En fjerde hjerter kan stjeles med </a:t>
            </a:r>
            <a:r>
              <a:rPr lang="nb-NO" sz="2400" dirty="0" smtClean="0"/>
              <a:t>♠ 10, og spillefører har full kontroll.</a:t>
            </a:r>
            <a:endParaRPr lang="nb-NO" sz="2200" dirty="0" smtClean="0"/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92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Mer avanserte spilleteknikker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6110139"/>
          </a:xfrm>
        </p:spPr>
        <p:txBody>
          <a:bodyPr>
            <a:normAutofit lnSpcReduction="10000"/>
          </a:bodyPr>
          <a:lstStyle/>
          <a:p>
            <a:r>
              <a:rPr lang="nb-NO" sz="2800" b="1" dirty="0" smtClean="0"/>
              <a:t>Spill mot dobbeltrenons</a:t>
            </a:r>
          </a:p>
          <a:p>
            <a:pPr marL="400050" lvl="1" indent="0">
              <a:buNone/>
            </a:pPr>
            <a:r>
              <a:rPr lang="nb-NO" sz="2000" dirty="0" smtClean="0"/>
              <a:t>Dersom en motspiller tvinges til å spille mot dobbeltrenons, kan du stjele på ene hånden og kaste taper fra den andre.</a:t>
            </a:r>
          </a:p>
          <a:p>
            <a:pPr marL="400050" lvl="1" indent="0">
              <a:buNone/>
            </a:pPr>
            <a:r>
              <a:rPr lang="nb-NO" sz="2000" b="1" dirty="0" smtClean="0"/>
              <a:t> </a:t>
            </a:r>
          </a:p>
          <a:p>
            <a:endParaRPr lang="nb-NO" sz="2400" dirty="0" smtClean="0"/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Om du nå spiller </a:t>
            </a:r>
            <a:r>
              <a:rPr lang="nb-NO" sz="2400" dirty="0" smtClean="0"/>
              <a:t>♣ 7, kommer Øst inn og har bare kløver å spille. </a:t>
            </a:r>
            <a:r>
              <a:rPr lang="nb-NO" sz="2400" dirty="0" smtClean="0">
                <a:cs typeface="Times New Roman" panose="02020603050405020304" pitchFamily="18" charset="0"/>
              </a:rPr>
              <a:t>Du kaster en hjertertaper i Syd, og stjeler i Nord. </a:t>
            </a:r>
          </a:p>
          <a:p>
            <a:pPr marL="400050" lvl="1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Resten er ditt!</a:t>
            </a:r>
            <a:endParaRPr lang="nb-NO" sz="22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24794"/>
              </p:ext>
            </p:extLst>
          </p:nvPr>
        </p:nvGraphicFramePr>
        <p:xfrm>
          <a:off x="1187624" y="2204864"/>
          <a:ext cx="4176464" cy="356616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512168"/>
                <a:gridCol w="1294964"/>
                <a:gridCol w="1369332"/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8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10 3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--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D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--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D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--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6 4 2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--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</a:t>
                      </a:r>
                      <a:r>
                        <a:rPr lang="nb-NO" sz="1800" kern="1200" dirty="0" smtClean="0">
                          <a:effectLst/>
                        </a:rPr>
                        <a:t>--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--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K 10 5 3</a:t>
                      </a:r>
                      <a:endParaRPr lang="nb-NO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effectLst/>
                        </a:rPr>
                        <a:t>♠ </a:t>
                      </a:r>
                      <a:r>
                        <a:rPr lang="nb-NO" sz="1800" kern="1200" dirty="0" err="1" smtClean="0">
                          <a:effectLst/>
                        </a:rPr>
                        <a:t>kn</a:t>
                      </a:r>
                      <a:r>
                        <a:rPr lang="nb-NO" sz="1800" kern="1200" dirty="0" smtClean="0">
                          <a:effectLst/>
                        </a:rPr>
                        <a:t> 10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  <a:r>
                        <a:rPr lang="nb-NO" sz="1800" kern="1200" dirty="0" smtClean="0">
                          <a:effectLst/>
                        </a:rPr>
                        <a:t> 2</a:t>
                      </a:r>
                    </a:p>
                    <a:p>
                      <a:r>
                        <a:rPr lang="nb-NO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  <a:r>
                        <a:rPr lang="nb-NO" sz="1800" kern="1200" dirty="0" smtClean="0">
                          <a:effectLst/>
                        </a:rPr>
                        <a:t> --</a:t>
                      </a:r>
                    </a:p>
                    <a:p>
                      <a:r>
                        <a:rPr lang="nb-NO" sz="1800" kern="1200" dirty="0" smtClean="0">
                          <a:effectLst/>
                        </a:rPr>
                        <a:t>♣ 7</a:t>
                      </a:r>
                      <a:endParaRPr lang="nb-NO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5148065" y="2996952"/>
            <a:ext cx="3995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 er trumf, og du som spillefører </a:t>
            </a:r>
          </a:p>
          <a:p>
            <a:r>
              <a:rPr lang="nb-NO" dirty="0" smtClean="0"/>
              <a:t>i </a:t>
            </a:r>
            <a:r>
              <a:rPr lang="nb-NO" dirty="0" smtClean="0"/>
              <a:t>Syd er inne på hånden.</a:t>
            </a:r>
          </a:p>
          <a:p>
            <a:r>
              <a:rPr lang="nb-NO" dirty="0" smtClean="0"/>
              <a:t>Det ser ut som du har to tapere;</a:t>
            </a:r>
          </a:p>
          <a:p>
            <a:r>
              <a:rPr lang="nb-NO" dirty="0" smtClean="0">
                <a:solidFill>
                  <a:srgbClr val="FF0000"/>
                </a:solidFill>
              </a:rPr>
              <a:t>♥</a:t>
            </a:r>
            <a:r>
              <a:rPr lang="nb-NO" dirty="0" smtClean="0"/>
              <a:t> D og ♣ K.</a:t>
            </a:r>
          </a:p>
          <a:p>
            <a:r>
              <a:rPr lang="nb-NO" dirty="0" smtClean="0"/>
              <a:t>Kan du unngå en av taperne?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798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Avanserte spilleteknikker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5894115"/>
          </a:xfrm>
        </p:spPr>
        <p:txBody>
          <a:bodyPr>
            <a:normAutofit/>
          </a:bodyPr>
          <a:lstStyle/>
          <a:p>
            <a:r>
              <a:rPr lang="nb-NO" sz="2800" b="1" dirty="0" smtClean="0"/>
              <a:t>Andre avanserte spilleteknikker er bl.a.</a:t>
            </a:r>
          </a:p>
          <a:p>
            <a:endParaRPr lang="nb-NO" sz="2800" b="1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nb-NO" sz="2400" b="1" dirty="0" smtClean="0"/>
              <a:t>Innspill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sz="2400" b="1" dirty="0" smtClean="0"/>
              <a:t>Skvis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sz="2400" b="1" dirty="0" err="1" smtClean="0"/>
              <a:t>Reverse</a:t>
            </a:r>
            <a:r>
              <a:rPr lang="nb-NO" sz="2400" b="1" dirty="0" smtClean="0"/>
              <a:t> dummy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nb-NO" sz="2400" b="1" dirty="0"/>
          </a:p>
          <a:p>
            <a:pPr marL="457200" lvl="1" indent="0">
              <a:buNone/>
            </a:pPr>
            <a:r>
              <a:rPr lang="nb-NO" sz="2400" b="1" dirty="0" smtClean="0"/>
              <a:t>Men disse teknikkene behandler vi ikke i Spill bridge 3.</a:t>
            </a: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9812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Spilleføring i trumfkontrakter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/>
              <a:t>Spillefører skal </a:t>
            </a:r>
            <a:r>
              <a:rPr lang="nb-NO" sz="2400" u="sng" dirty="0"/>
              <a:t>alltid</a:t>
            </a:r>
            <a:r>
              <a:rPr lang="nb-NO" sz="2400" dirty="0"/>
              <a:t> planlegge spillet når blindemann er lagt </a:t>
            </a:r>
            <a:r>
              <a:rPr lang="nb-NO" sz="2400" dirty="0" smtClean="0"/>
              <a:t>opp</a:t>
            </a:r>
          </a:p>
          <a:p>
            <a:endParaRPr lang="nb-NO" sz="2400" dirty="0"/>
          </a:p>
          <a:p>
            <a:r>
              <a:rPr lang="nb-NO" sz="2400" dirty="0"/>
              <a:t>Første spørsmål </a:t>
            </a:r>
            <a:r>
              <a:rPr lang="nb-NO" sz="2400" dirty="0" smtClean="0"/>
              <a:t>blir; </a:t>
            </a:r>
          </a:p>
          <a:p>
            <a:pPr lvl="1"/>
            <a:r>
              <a:rPr lang="nb-NO" sz="2000" dirty="0" smtClean="0"/>
              <a:t>skal </a:t>
            </a:r>
            <a:r>
              <a:rPr lang="nb-NO" sz="2000" dirty="0"/>
              <a:t>trumfen tas ut eller </a:t>
            </a:r>
            <a:endParaRPr lang="nb-NO" sz="2000" dirty="0" smtClean="0"/>
          </a:p>
          <a:p>
            <a:pPr lvl="1"/>
            <a:r>
              <a:rPr lang="nb-NO" sz="2000" dirty="0" smtClean="0"/>
              <a:t>skal </a:t>
            </a:r>
            <a:r>
              <a:rPr lang="nb-NO" sz="2000" dirty="0"/>
              <a:t>det </a:t>
            </a:r>
            <a:r>
              <a:rPr lang="nb-NO" sz="2000" dirty="0" smtClean="0"/>
              <a:t>stjeles</a:t>
            </a:r>
          </a:p>
          <a:p>
            <a:pPr lvl="1"/>
            <a:endParaRPr lang="nb-NO" sz="2000" dirty="0" smtClean="0"/>
          </a:p>
          <a:p>
            <a:r>
              <a:rPr lang="nb-NO" sz="2400" dirty="0"/>
              <a:t>Hovedregelen er å ta ut trumfen så snart som </a:t>
            </a:r>
            <a:r>
              <a:rPr lang="nb-NO" sz="2400" dirty="0" smtClean="0"/>
              <a:t>mulig</a:t>
            </a:r>
            <a:endParaRPr lang="nb-NO" sz="2400" dirty="0"/>
          </a:p>
          <a:p>
            <a:endParaRPr lang="nb-NO" sz="2400" dirty="0"/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7579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Argumenter for ikke å trumfe ut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69979"/>
          </a:xfrm>
        </p:spPr>
        <p:txBody>
          <a:bodyPr>
            <a:normAutofit/>
          </a:bodyPr>
          <a:lstStyle/>
          <a:p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Det er ikke nok sikre stikk</a:t>
            </a:r>
          </a:p>
          <a:p>
            <a:pPr lvl="0"/>
            <a:r>
              <a:rPr lang="nb-NO" sz="2400" dirty="0"/>
              <a:t>Stjeling på den korte trumfhånden gir ekstra stikk</a:t>
            </a:r>
          </a:p>
          <a:p>
            <a:pPr marL="400050" lvl="1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Eksempel:</a:t>
            </a:r>
          </a:p>
          <a:p>
            <a:pPr marL="0" indent="0" algn="ctr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Du har fem sikre trumfstikk. </a:t>
            </a:r>
          </a:p>
          <a:p>
            <a:pPr marL="400050" lvl="1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Tar du ut trumfen, får du bare fem stikk.</a:t>
            </a:r>
          </a:p>
          <a:p>
            <a:pPr marL="400050" lvl="1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Hvis du kan bruke en eller flere trumfer på den korte hånden, gir det ekstra stikk.</a:t>
            </a:r>
          </a:p>
          <a:p>
            <a:pPr marL="0" indent="0" algn="ctr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737014"/>
              </p:ext>
            </p:extLst>
          </p:nvPr>
        </p:nvGraphicFramePr>
        <p:xfrm>
          <a:off x="1403648" y="3212976"/>
          <a:ext cx="4464496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2248"/>
                <a:gridCol w="2232248"/>
              </a:tblGrid>
              <a:tr h="504056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E K D </a:t>
                      </a:r>
                      <a:r>
                        <a:rPr lang="nb-NO" sz="2400" dirty="0" err="1" smtClean="0"/>
                        <a:t>kn</a:t>
                      </a:r>
                      <a:r>
                        <a:rPr lang="nb-NO" sz="2400" dirty="0" smtClean="0"/>
                        <a:t> 10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b-NO" sz="2400" dirty="0" smtClean="0"/>
                        <a:t>9</a:t>
                      </a:r>
                      <a:r>
                        <a:rPr lang="nb-NO" sz="2400" baseline="0" dirty="0" smtClean="0"/>
                        <a:t> 5 2</a:t>
                      </a:r>
                      <a:endParaRPr lang="nb-NO" sz="2400" dirty="0" smtClean="0"/>
                    </a:p>
                    <a:p>
                      <a:pPr algn="l"/>
                      <a:endParaRPr lang="nb-NO" sz="2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26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Argumenter for ikke å trumfe ut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69979"/>
          </a:xfrm>
        </p:spPr>
        <p:txBody>
          <a:bodyPr>
            <a:normAutofit lnSpcReduction="10000"/>
          </a:bodyPr>
          <a:lstStyle/>
          <a:p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Trumfen trenges for overgang mellom hendene</a:t>
            </a:r>
          </a:p>
          <a:p>
            <a:pPr marL="45720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I denne situasjonen kan det være nødvendig å godspille en sidefarge før </a:t>
            </a:r>
            <a:r>
              <a:rPr lang="nb-NO" sz="2000" dirty="0" err="1" smtClean="0">
                <a:cs typeface="Times New Roman" panose="02020603050405020304" pitchFamily="18" charset="0"/>
              </a:rPr>
              <a:t>uttrumfing</a:t>
            </a:r>
            <a:r>
              <a:rPr lang="nb-NO" sz="2000" dirty="0" smtClean="0">
                <a:cs typeface="Times New Roman" panose="02020603050405020304" pitchFamily="18" charset="0"/>
              </a:rPr>
              <a:t> foretas.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Trumfen må benyttes for å stoppe en farlig farge</a:t>
            </a:r>
          </a:p>
          <a:p>
            <a:pPr marL="45720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Om motspillerne har en sterk farlig farge og de må slippes inn, er det selvfølgelig viktig å ha igjen trumf i det kritiske øyeblikket når de kommer inn.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En taper må tas hånd om først</a:t>
            </a:r>
          </a:p>
          <a:p>
            <a:pPr marL="45720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Hvis du har 4-4 i trumf, og det viser seg at trumfen sitter 4-1 hos motparten, kan det være nødvendig å vente med </a:t>
            </a:r>
            <a:r>
              <a:rPr lang="nb-NO" sz="2000" dirty="0" err="1" smtClean="0">
                <a:cs typeface="Times New Roman" panose="02020603050405020304" pitchFamily="18" charset="0"/>
              </a:rPr>
              <a:t>uttrumfingen</a:t>
            </a:r>
            <a:r>
              <a:rPr lang="nb-NO" sz="2000" dirty="0" smtClean="0">
                <a:cs typeface="Times New Roman" panose="02020603050405020304" pitchFamily="18" charset="0"/>
              </a:rPr>
              <a:t> til du har fått trumfet en taper eller godspilt en sidefarge. </a:t>
            </a:r>
          </a:p>
          <a:p>
            <a:pPr marL="45720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Tar du først ut motpartens trumfer, blir jo resten av spillet et grandspill!</a:t>
            </a:r>
          </a:p>
          <a:p>
            <a:pPr marL="0" indent="0" algn="ctr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983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>
                <a:cs typeface="Times New Roman" panose="02020603050405020304" pitchFamily="18" charset="0"/>
              </a:rPr>
              <a:t>Spilleføring i trumfkontrakter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69979"/>
          </a:xfrm>
        </p:spPr>
        <p:txBody>
          <a:bodyPr>
            <a:normAutofit/>
          </a:bodyPr>
          <a:lstStyle/>
          <a:p>
            <a:endParaRPr lang="nb-NO" sz="2000" dirty="0" smtClean="0">
              <a:cs typeface="Times New Roman" panose="02020603050405020304" pitchFamily="18" charset="0"/>
            </a:endParaRPr>
          </a:p>
          <a:p>
            <a:endParaRPr lang="nb-NO" sz="20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Når du planlegger spillet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sz="2200" dirty="0" smtClean="0">
                <a:cs typeface="Times New Roman" panose="02020603050405020304" pitchFamily="18" charset="0"/>
              </a:rPr>
              <a:t>Tell sikre stikk og stikk som kan godspilles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b-NO" sz="2200" dirty="0" smtClean="0">
                <a:cs typeface="Times New Roman" panose="02020603050405020304" pitchFamily="18" charset="0"/>
              </a:rPr>
              <a:t>Tell tapere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nb-NO" sz="2000" dirty="0" smtClean="0">
              <a:cs typeface="Times New Roman" panose="02020603050405020304" pitchFamily="18" charset="0"/>
            </a:endParaRPr>
          </a:p>
          <a:p>
            <a:r>
              <a:rPr lang="nb-NO" sz="2400" dirty="0"/>
              <a:t>Om summen av sikre stikk og tapere er mindre enn 13, behøver du trumf til å stjele deg ekstrastikk</a:t>
            </a:r>
          </a:p>
          <a:p>
            <a:endParaRPr lang="nb-NO" sz="2800" dirty="0"/>
          </a:p>
          <a:p>
            <a:pPr marL="400050" lvl="1" indent="0">
              <a:buNone/>
            </a:pPr>
            <a:endParaRPr lang="nb-NO" sz="2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4363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>
                <a:cs typeface="Times New Roman" panose="02020603050405020304" pitchFamily="18" charset="0"/>
              </a:rPr>
              <a:t>Spilleføring i trumfkontrakter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699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sz="2600" dirty="0" smtClean="0">
                <a:cs typeface="Times New Roman" panose="02020603050405020304" pitchFamily="18" charset="0"/>
              </a:rPr>
              <a:t>Eksempel 1</a:t>
            </a: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/>
          </a:p>
          <a:p>
            <a:pPr marL="400050" lvl="1" indent="0">
              <a:buNone/>
            </a:pP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600" dirty="0" smtClean="0">
                <a:cs typeface="Times New Roman" panose="02020603050405020304" pitchFamily="18" charset="0"/>
              </a:rPr>
              <a:t>Kontrakten er 4</a:t>
            </a:r>
            <a:r>
              <a:rPr lang="nb-NO" sz="2600" dirty="0" smtClean="0"/>
              <a:t>♠ hos Øst. </a:t>
            </a:r>
          </a:p>
          <a:p>
            <a:pPr marL="0" indent="0">
              <a:buNone/>
            </a:pPr>
            <a:r>
              <a:rPr lang="nb-NO" sz="2600" dirty="0" smtClean="0">
                <a:cs typeface="Times New Roman" panose="02020603050405020304" pitchFamily="18" charset="0"/>
              </a:rPr>
              <a:t>Syd spiller ut </a:t>
            </a:r>
            <a:r>
              <a:rPr lang="nb-NO" sz="2600" dirty="0" smtClean="0">
                <a:solidFill>
                  <a:srgbClr val="FF0000"/>
                </a:solidFill>
              </a:rPr>
              <a:t>♥</a:t>
            </a:r>
            <a:r>
              <a:rPr lang="nb-NO" sz="2600" dirty="0" smtClean="0"/>
              <a:t> Konge og fortsetter fargen etter styrkekast fra Nord. Nord stikker med </a:t>
            </a:r>
            <a:r>
              <a:rPr lang="nb-NO" sz="2600" dirty="0" smtClean="0">
                <a:solidFill>
                  <a:srgbClr val="FF0000"/>
                </a:solidFill>
              </a:rPr>
              <a:t>♥ </a:t>
            </a:r>
            <a:r>
              <a:rPr lang="nb-NO" sz="2600" dirty="0" smtClean="0"/>
              <a:t>Ess</a:t>
            </a:r>
            <a:r>
              <a:rPr lang="nb-NO" sz="2600" dirty="0" smtClean="0">
                <a:solidFill>
                  <a:srgbClr val="FF0000"/>
                </a:solidFill>
              </a:rPr>
              <a:t> </a:t>
            </a:r>
            <a:r>
              <a:rPr lang="nb-NO" sz="2600" dirty="0" smtClean="0"/>
              <a:t>og skifter til ♣ 7.</a:t>
            </a:r>
          </a:p>
          <a:p>
            <a:pPr marL="0" indent="0">
              <a:buNone/>
            </a:pPr>
            <a:r>
              <a:rPr lang="nb-NO" sz="2600" dirty="0" smtClean="0">
                <a:cs typeface="Times New Roman" panose="02020603050405020304" pitchFamily="18" charset="0"/>
              </a:rPr>
              <a:t>Spilleplan?</a:t>
            </a: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600" dirty="0" smtClean="0">
                <a:cs typeface="Times New Roman" panose="02020603050405020304" pitchFamily="18" charset="0"/>
              </a:rPr>
              <a:t>Ta ut trumfen!</a:t>
            </a:r>
          </a:p>
          <a:p>
            <a:pPr marL="0" indent="0">
              <a:buNone/>
            </a:pPr>
            <a:r>
              <a:rPr lang="nb-NO" sz="2600" dirty="0" smtClean="0">
                <a:cs typeface="Times New Roman" panose="02020603050405020304" pitchFamily="18" charset="0"/>
              </a:rPr>
              <a:t>Man kunne kanskje tenke at det kan være smart å trumfe ruter på den korte trumfhånden, men Øst har 10 sikre stikk og 3 tapere (sum = 13) og trenger ikke ekstra stikk fra trumfen.</a:t>
            </a: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397648"/>
              </p:ext>
            </p:extLst>
          </p:nvPr>
        </p:nvGraphicFramePr>
        <p:xfrm>
          <a:off x="1547664" y="1700808"/>
          <a:ext cx="6096000" cy="176784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088232"/>
                <a:gridCol w="4007768"/>
              </a:tblGrid>
              <a:tr h="1368152"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K 10 2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</a:t>
                      </a:r>
                      <a:r>
                        <a:rPr lang="nb-NO" sz="2200" dirty="0" smtClean="0"/>
                        <a:t> 9 6 5 4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2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</a:t>
                      </a:r>
                      <a:r>
                        <a:rPr lang="nb-NO" sz="2200" dirty="0" smtClean="0"/>
                        <a:t> K D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9 2</a:t>
                      </a:r>
                    </a:p>
                    <a:p>
                      <a:endParaRPr lang="nb-NO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E D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4 3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♥</a:t>
                      </a:r>
                      <a:r>
                        <a:rPr lang="nb-NO" sz="2200" dirty="0" smtClean="0"/>
                        <a:t> 8 7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10 4 3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♣ E 10 3</a:t>
                      </a:r>
                    </a:p>
                    <a:p>
                      <a:endParaRPr lang="nb-NO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82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>
                <a:cs typeface="Times New Roman" panose="02020603050405020304" pitchFamily="18" charset="0"/>
              </a:rPr>
              <a:t>Spilleføring i trumfkontrakter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699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Eksempel 2</a:t>
            </a: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/>
          </a:p>
          <a:p>
            <a:pPr marL="400050" lvl="1" indent="0">
              <a:buNone/>
            </a:pP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Kontrakten er 4</a:t>
            </a:r>
            <a:r>
              <a:rPr lang="nb-NO" sz="2200" dirty="0" smtClean="0">
                <a:solidFill>
                  <a:srgbClr val="FF0000"/>
                </a:solidFill>
              </a:rPr>
              <a:t>♥</a:t>
            </a:r>
            <a:r>
              <a:rPr lang="nb-NO" sz="2200" dirty="0" smtClean="0"/>
              <a:t> hos Øst. </a:t>
            </a:r>
          </a:p>
          <a:p>
            <a:pPr marL="0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Syd spiller ut </a:t>
            </a:r>
            <a:r>
              <a:rPr lang="nb-NO" sz="2200" dirty="0" smtClean="0">
                <a:solidFill>
                  <a:srgbClr val="FF0000"/>
                </a:solidFill>
              </a:rPr>
              <a:t>♦</a:t>
            </a:r>
            <a:r>
              <a:rPr lang="nb-NO" sz="2200" dirty="0" smtClean="0"/>
              <a:t> Konge. Nord legger styrke, og motspillerne fortsetter med to runder ruter til. Den tredje stjeler Øst. </a:t>
            </a:r>
          </a:p>
          <a:p>
            <a:pPr marL="0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Spilleplan?</a:t>
            </a: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757197"/>
              </p:ext>
            </p:extLst>
          </p:nvPr>
        </p:nvGraphicFramePr>
        <p:xfrm>
          <a:off x="1547664" y="1325881"/>
          <a:ext cx="6096000" cy="210312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088232"/>
                <a:gridCol w="4007768"/>
              </a:tblGrid>
              <a:tr h="1800201"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2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</a:t>
                      </a:r>
                      <a:r>
                        <a:rPr lang="nb-NO" sz="2200" dirty="0" smtClean="0"/>
                        <a:t> K 10 5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7</a:t>
                      </a:r>
                      <a:r>
                        <a:rPr lang="nb-NO" sz="2200" baseline="0" dirty="0" smtClean="0"/>
                        <a:t> 6 5 4</a:t>
                      </a: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</a:t>
                      </a:r>
                      <a:r>
                        <a:rPr lang="nb-NO" sz="2200" dirty="0" smtClean="0"/>
                        <a:t> E</a:t>
                      </a:r>
                      <a:r>
                        <a:rPr lang="nb-NO" sz="2200" baseline="0" dirty="0" smtClean="0"/>
                        <a:t> </a:t>
                      </a:r>
                      <a:r>
                        <a:rPr lang="nb-NO" sz="2200" baseline="0" dirty="0" err="1" smtClean="0"/>
                        <a:t>kn</a:t>
                      </a:r>
                      <a:r>
                        <a:rPr lang="nb-NO" sz="2200" baseline="0" dirty="0" smtClean="0"/>
                        <a:t> 4 3 2</a:t>
                      </a:r>
                      <a:endParaRPr lang="nb-NO" sz="2200" dirty="0" smtClean="0"/>
                    </a:p>
                    <a:p>
                      <a:endParaRPr lang="nb-NO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E 10</a:t>
                      </a:r>
                      <a:r>
                        <a:rPr lang="nb-NO" sz="2200" baseline="0" dirty="0" smtClean="0"/>
                        <a:t> 3</a:t>
                      </a: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♥</a:t>
                      </a:r>
                      <a:r>
                        <a:rPr lang="nb-NO" sz="2200" dirty="0" smtClean="0"/>
                        <a:t> E D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9 8 7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9 3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♣ 8 5</a:t>
                      </a:r>
                    </a:p>
                    <a:p>
                      <a:endParaRPr lang="nb-NO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22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>
                <a:cs typeface="Times New Roman" panose="02020603050405020304" pitchFamily="18" charset="0"/>
              </a:rPr>
              <a:t>Spilleføring i trumfkontrakter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855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nb-NO" sz="6200" dirty="0" smtClean="0">
                <a:cs typeface="Times New Roman" panose="02020603050405020304" pitchFamily="18" charset="0"/>
              </a:rPr>
              <a:t>Eksempel 2 - løsning</a:t>
            </a:r>
          </a:p>
          <a:p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/>
          </a:p>
          <a:p>
            <a:pPr marL="400050" lvl="1" indent="0">
              <a:buNone/>
            </a:pP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2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35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46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4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6200" dirty="0" smtClean="0">
                <a:cs typeface="Times New Roman" panose="02020603050405020304" pitchFamily="18" charset="0"/>
              </a:rPr>
              <a:t>Kontrakten </a:t>
            </a:r>
            <a:r>
              <a:rPr lang="nb-NO" sz="6200" dirty="0" smtClean="0">
                <a:cs typeface="Times New Roman" panose="02020603050405020304" pitchFamily="18" charset="0"/>
              </a:rPr>
              <a:t>er 4</a:t>
            </a:r>
            <a:r>
              <a:rPr lang="nb-NO" sz="6200" dirty="0" smtClean="0">
                <a:solidFill>
                  <a:srgbClr val="FF0000"/>
                </a:solidFill>
              </a:rPr>
              <a:t>♥</a:t>
            </a:r>
            <a:r>
              <a:rPr lang="nb-NO" sz="6200" dirty="0" smtClean="0"/>
              <a:t> hos Øst. </a:t>
            </a:r>
          </a:p>
          <a:p>
            <a:pPr marL="0" indent="0">
              <a:buNone/>
            </a:pPr>
            <a:endParaRPr lang="nb-NO" sz="26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55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6200" dirty="0" smtClean="0">
                <a:cs typeface="Times New Roman" panose="02020603050405020304" pitchFamily="18" charset="0"/>
              </a:rPr>
              <a:t>Hvis </a:t>
            </a:r>
            <a:r>
              <a:rPr lang="nb-NO" sz="6200" dirty="0" smtClean="0">
                <a:cs typeface="Times New Roman" panose="02020603050405020304" pitchFamily="18" charset="0"/>
              </a:rPr>
              <a:t>spillefører tar ut trumfen, får hun 6 hjerterstikk, ett sparstikk og ett kløverstikk – totalt 8 stikk; dvs. 2 bet.</a:t>
            </a:r>
          </a:p>
          <a:p>
            <a:pPr marL="0" indent="0">
              <a:buNone/>
            </a:pPr>
            <a:r>
              <a:rPr lang="nb-NO" sz="6200" dirty="0" smtClean="0">
                <a:cs typeface="Times New Roman" panose="02020603050405020304" pitchFamily="18" charset="0"/>
              </a:rPr>
              <a:t>Det er umiddelbart bare 3 tapere, men kun 8 stikk. Summen blir 11; spillefører må få tak i de to manglende stikkene ved hjelp av trumfen.</a:t>
            </a:r>
          </a:p>
          <a:p>
            <a:pPr marL="0" indent="0">
              <a:buNone/>
            </a:pPr>
            <a:r>
              <a:rPr lang="nb-NO" sz="6200" dirty="0" smtClean="0">
                <a:cs typeface="Times New Roman" panose="02020603050405020304" pitchFamily="18" charset="0"/>
              </a:rPr>
              <a:t>Løsningen er å ikke trumfe ut, men trumfe </a:t>
            </a:r>
            <a:r>
              <a:rPr lang="nb-NO" sz="6200" dirty="0" smtClean="0"/>
              <a:t>♠ 3 og 10 på den korte trumfhånden. Etter å ha trumfet i stikk 3, stjeles en spar på bordet. Gå hjem i hjerter og trumf den siste sparen. Ta for ♣ Ess, og gi bort et kløverstikk. </a:t>
            </a:r>
          </a:p>
          <a:p>
            <a:pPr marL="0" indent="0">
              <a:buNone/>
            </a:pPr>
            <a:r>
              <a:rPr lang="nb-NO" sz="6200" dirty="0" smtClean="0">
                <a:cs typeface="Times New Roman" panose="02020603050405020304" pitchFamily="18" charset="0"/>
              </a:rPr>
              <a:t>Nå har hun bare stående trumf igjen, og får sine 10 stikk.</a:t>
            </a:r>
          </a:p>
          <a:p>
            <a:pPr marL="0" indent="0">
              <a:buNone/>
            </a:pPr>
            <a:endParaRPr lang="nb-NO" sz="26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176329"/>
              </p:ext>
            </p:extLst>
          </p:nvPr>
        </p:nvGraphicFramePr>
        <p:xfrm>
          <a:off x="1547664" y="1772816"/>
          <a:ext cx="6096000" cy="1815087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088232"/>
                <a:gridCol w="4007768"/>
              </a:tblGrid>
              <a:tr h="1815087"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r>
                        <a:rPr lang="nb-NO" sz="1900" dirty="0" smtClean="0"/>
                        <a:t>♠ 2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1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</a:t>
                      </a:r>
                      <a:r>
                        <a:rPr lang="nb-NO" sz="1900" dirty="0" smtClean="0"/>
                        <a:t> K 10 5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19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1900" dirty="0" smtClean="0"/>
                        <a:t> 7</a:t>
                      </a:r>
                      <a:r>
                        <a:rPr lang="nb-NO" sz="1900" baseline="0" dirty="0" smtClean="0"/>
                        <a:t> 6 5 4</a:t>
                      </a:r>
                      <a:endParaRPr lang="nb-NO" sz="19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1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</a:t>
                      </a:r>
                      <a:r>
                        <a:rPr lang="nb-NO" sz="1900" dirty="0" smtClean="0"/>
                        <a:t> E</a:t>
                      </a:r>
                      <a:r>
                        <a:rPr lang="nb-NO" sz="1900" baseline="0" dirty="0" smtClean="0"/>
                        <a:t> </a:t>
                      </a:r>
                      <a:r>
                        <a:rPr lang="nb-NO" sz="1900" baseline="0" dirty="0" err="1" smtClean="0"/>
                        <a:t>kn</a:t>
                      </a:r>
                      <a:r>
                        <a:rPr lang="nb-NO" sz="1900" baseline="0" dirty="0" smtClean="0"/>
                        <a:t> 4 3 2</a:t>
                      </a:r>
                      <a:endParaRPr lang="nb-NO" sz="1900" dirty="0" smtClean="0"/>
                    </a:p>
                    <a:p>
                      <a:endParaRPr lang="nb-NO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r>
                        <a:rPr lang="nb-NO" sz="1900" dirty="0" smtClean="0"/>
                        <a:t>♠ E 10</a:t>
                      </a:r>
                      <a:r>
                        <a:rPr lang="nb-NO" sz="1900" baseline="0" dirty="0" smtClean="0"/>
                        <a:t> 3</a:t>
                      </a:r>
                      <a:endParaRPr lang="nb-NO" sz="19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1900" dirty="0" smtClean="0">
                          <a:solidFill>
                            <a:srgbClr val="FF0000"/>
                          </a:solidFill>
                        </a:rPr>
                        <a:t>♥</a:t>
                      </a:r>
                      <a:r>
                        <a:rPr lang="nb-NO" sz="1900" dirty="0" smtClean="0"/>
                        <a:t> E D </a:t>
                      </a:r>
                      <a:r>
                        <a:rPr lang="nb-NO" sz="1900" dirty="0" err="1" smtClean="0"/>
                        <a:t>kn</a:t>
                      </a:r>
                      <a:r>
                        <a:rPr lang="nb-NO" sz="1900" dirty="0" smtClean="0"/>
                        <a:t> 9 8 7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19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1900" dirty="0" smtClean="0"/>
                        <a:t> 9 3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1900" dirty="0" smtClean="0"/>
                        <a:t>♣ 8 5</a:t>
                      </a:r>
                    </a:p>
                    <a:p>
                      <a:endParaRPr lang="nb-NO" sz="1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74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r>
              <a:rPr lang="nb-NO" dirty="0">
                <a:cs typeface="Times New Roman" panose="02020603050405020304" pitchFamily="18" charset="0"/>
              </a:rPr>
              <a:t>Spilleføring i trumfkontrakter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sz="2800" dirty="0" smtClean="0">
                <a:cs typeface="Times New Roman" panose="02020603050405020304" pitchFamily="18" charset="0"/>
              </a:rPr>
              <a:t>Eksempel 3</a:t>
            </a: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/>
          </a:p>
          <a:p>
            <a:pPr marL="400050" lvl="1" indent="0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6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800" dirty="0" smtClean="0">
                <a:cs typeface="Times New Roman" panose="02020603050405020304" pitchFamily="18" charset="0"/>
              </a:rPr>
              <a:t>Kontrakten er 6</a:t>
            </a:r>
            <a:r>
              <a:rPr lang="nb-NO" sz="2800" dirty="0" smtClean="0">
                <a:solidFill>
                  <a:srgbClr val="FF0000"/>
                </a:solidFill>
              </a:rPr>
              <a:t>♥</a:t>
            </a:r>
            <a:r>
              <a:rPr lang="nb-NO" sz="2800" dirty="0" smtClean="0"/>
              <a:t> hos Øst, og Syd spiller ut ♠ Konge. </a:t>
            </a:r>
          </a:p>
          <a:p>
            <a:pPr marL="0" indent="0">
              <a:buNone/>
            </a:pPr>
            <a:r>
              <a:rPr lang="nb-NO" sz="2800" dirty="0" smtClean="0">
                <a:cs typeface="Times New Roman" panose="02020603050405020304" pitchFamily="18" charset="0"/>
              </a:rPr>
              <a:t>Spilleplan?</a:t>
            </a:r>
          </a:p>
          <a:p>
            <a:pPr marL="0" indent="0">
              <a:buNone/>
            </a:pPr>
            <a:endParaRPr lang="nb-NO" sz="2800" dirty="0" smtClean="0">
              <a:cs typeface="Times New Roman" panose="02020603050405020304" pitchFamily="18" charset="0"/>
            </a:endParaRPr>
          </a:p>
          <a:p>
            <a:r>
              <a:rPr lang="nb-NO" sz="2800" dirty="0"/>
              <a:t>IKKE ta ut trumfen.</a:t>
            </a:r>
          </a:p>
          <a:p>
            <a:r>
              <a:rPr lang="nb-NO" sz="2800" dirty="0"/>
              <a:t>Du trenger ingen ekstrastikk fra trumfen da du har nok stikk i sidefargene.</a:t>
            </a:r>
          </a:p>
          <a:p>
            <a:r>
              <a:rPr lang="nb-NO" sz="2800" dirty="0"/>
              <a:t>Men du har to tapere og du må få vekk spartaperen før trumfen tas ut. Spill kløver og kast en spar hos blindemann. Deretter kan du </a:t>
            </a:r>
            <a:r>
              <a:rPr lang="nb-NO" sz="2800" dirty="0" smtClean="0"/>
              <a:t>ta </a:t>
            </a:r>
            <a:r>
              <a:rPr lang="nb-NO" sz="2800" dirty="0"/>
              <a:t>ut trumfen og motspillerne får bare for trumfesset.</a:t>
            </a: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9 -Spilleføring i trumfkontrakter</a:t>
            </a:r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313907"/>
              </p:ext>
            </p:extLst>
          </p:nvPr>
        </p:nvGraphicFramePr>
        <p:xfrm>
          <a:off x="1619672" y="1484784"/>
          <a:ext cx="6096000" cy="210312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088232"/>
                <a:gridCol w="4007768"/>
              </a:tblGrid>
              <a:tr h="1800201"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5 4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</a:t>
                      </a:r>
                      <a:r>
                        <a:rPr lang="nb-NO" sz="2200" dirty="0" smtClean="0"/>
                        <a:t> K D 10 4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E K 10 5 4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</a:t>
                      </a:r>
                      <a:r>
                        <a:rPr lang="nb-NO" sz="2200" dirty="0" smtClean="0"/>
                        <a:t> </a:t>
                      </a:r>
                      <a:r>
                        <a:rPr lang="nb-NO" sz="2200" baseline="0" dirty="0" smtClean="0"/>
                        <a:t>3 2</a:t>
                      </a:r>
                      <a:endParaRPr lang="nb-NO" sz="2200" dirty="0" smtClean="0"/>
                    </a:p>
                    <a:p>
                      <a:endParaRPr lang="nb-NO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lvl="1" indent="0">
                        <a:buNone/>
                      </a:pP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♠ E </a:t>
                      </a:r>
                      <a:r>
                        <a:rPr lang="nb-NO" sz="2200" dirty="0" err="1" smtClean="0"/>
                        <a:t>kn</a:t>
                      </a:r>
                      <a:endParaRPr lang="nb-NO" sz="2200" dirty="0" smtClean="0"/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♥</a:t>
                      </a:r>
                      <a:r>
                        <a:rPr lang="nb-NO" sz="2200" dirty="0" smtClean="0"/>
                        <a:t>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9 8 7 2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sz="2200" dirty="0" smtClean="0"/>
                        <a:t> D </a:t>
                      </a:r>
                      <a:r>
                        <a:rPr lang="nb-NO" sz="2200" dirty="0" err="1" smtClean="0"/>
                        <a:t>kn</a:t>
                      </a:r>
                      <a:r>
                        <a:rPr lang="nb-NO" sz="2200" dirty="0" smtClean="0"/>
                        <a:t> 6</a:t>
                      </a:r>
                    </a:p>
                    <a:p>
                      <a:pPr marL="400050" lvl="1" indent="0">
                        <a:buNone/>
                      </a:pPr>
                      <a:r>
                        <a:rPr lang="nb-NO" sz="2200" dirty="0" smtClean="0"/>
                        <a:t>♣ E K D</a:t>
                      </a:r>
                    </a:p>
                    <a:p>
                      <a:endParaRPr lang="nb-NO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39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</TotalTime>
  <Words>1334</Words>
  <Application>Microsoft Office PowerPoint</Application>
  <PresentationFormat>Skjermfremvisning (4:3)</PresentationFormat>
  <Paragraphs>300</Paragraphs>
  <Slides>15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15</vt:i4>
      </vt:variant>
    </vt:vector>
  </HeadingPairs>
  <TitlesOfParts>
    <vt:vector size="17" baseType="lpstr">
      <vt:lpstr>Egendefinert utforming</vt:lpstr>
      <vt:lpstr>1_Egendefinert utforming</vt:lpstr>
      <vt:lpstr>Spill bridge 3</vt:lpstr>
      <vt:lpstr>Spilleføring i trumfkontrakter</vt:lpstr>
      <vt:lpstr>Argumenter for ikke å trumfe ut</vt:lpstr>
      <vt:lpstr>Argumenter for ikke å trumfe ut</vt:lpstr>
      <vt:lpstr>Spilleføring i trumfkontrakter</vt:lpstr>
      <vt:lpstr>Spilleføring i trumfkontrakter</vt:lpstr>
      <vt:lpstr>Spilleføring i trumfkontrakter</vt:lpstr>
      <vt:lpstr>Spilleføring i trumfkontrakter</vt:lpstr>
      <vt:lpstr>Spilleføring i trumfkontrakter</vt:lpstr>
      <vt:lpstr>Spilleføring i trumfkontrakter</vt:lpstr>
      <vt:lpstr>Mer avanserte spilleteknikker</vt:lpstr>
      <vt:lpstr>Mer avanserte spilleteknikker</vt:lpstr>
      <vt:lpstr>Mer avanserte spilleteknikker</vt:lpstr>
      <vt:lpstr>Mer avanserte spilleteknikker</vt:lpstr>
      <vt:lpstr>Avanserte spilleteknikker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67</cp:revision>
  <dcterms:created xsi:type="dcterms:W3CDTF">2009-09-03T09:22:12Z</dcterms:created>
  <dcterms:modified xsi:type="dcterms:W3CDTF">2014-11-13T14:04:14Z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