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5"/>
  </p:notesMasterIdLst>
  <p:handoutMasterIdLst>
    <p:handoutMasterId r:id="rId16"/>
  </p:handoutMasterIdLst>
  <p:sldIdLst>
    <p:sldId id="267" r:id="rId2"/>
    <p:sldId id="294" r:id="rId3"/>
    <p:sldId id="272" r:id="rId4"/>
    <p:sldId id="284" r:id="rId5"/>
    <p:sldId id="274" r:id="rId6"/>
    <p:sldId id="281" r:id="rId7"/>
    <p:sldId id="282" r:id="rId8"/>
    <p:sldId id="283" r:id="rId9"/>
    <p:sldId id="287" r:id="rId10"/>
    <p:sldId id="288" r:id="rId11"/>
    <p:sldId id="290" r:id="rId12"/>
    <p:sldId id="293" r:id="rId13"/>
    <p:sldId id="28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714" autoAdjust="0"/>
  </p:normalViewPr>
  <p:slideViewPr>
    <p:cSldViewPr>
      <p:cViewPr varScale="1">
        <p:scale>
          <a:sx n="96" d="100"/>
          <a:sy n="96" d="100"/>
        </p:scale>
        <p:origin x="-105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BC9CF0A-4E4D-4F11-A021-AD4759F42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5203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35FD646-2CB9-421F-9E8F-EE6B2068F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556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0084F7-CF05-4BA4-BA29-F67A25CB1372}" type="slidenum">
              <a:rPr lang="nb-NO"/>
              <a:pPr/>
              <a:t>4</a:t>
            </a:fld>
            <a:endParaRPr lang="nb-NO"/>
          </a:p>
        </p:txBody>
      </p:sp>
      <p:sp>
        <p:nvSpPr>
          <p:cNvPr id="10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4C1B8-B09B-4793-A57F-301554070893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CA9CA-8FD8-48AC-909E-DCEC3B6C37B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27E0A-7DA3-4F95-8647-945CEC00415F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CA04C-D5CC-4931-84B2-EEFE117A972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473DC-F835-477E-951D-1529B4142CBD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4EF5E-DE7A-4499-8AE8-831693EB8A6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13.04.13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fld id="{56E808AD-9513-4563-8799-4A2BE6E9246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47A44-1043-42C2-822F-42E17C08DDD1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948DF-E2ED-4E9A-BD6E-2FE9D45579D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72013-7574-4335-953A-9DEF38B6D7C6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F3C1E-6EA4-492B-8F72-57039D5DD67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4FD9-B36F-4581-B915-2C833CE5A1C8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8A57-C671-4D4A-B10E-199D5E1CBF8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F374C-FFD8-452D-9B53-275FA7184877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D42F0-0376-4AFC-8616-20C7B2DB55C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57ADD-A237-4971-B218-86230D7114BB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5B824-CFA2-4C17-9DB2-E3EDC274ACB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C8D4-C131-4216-B1A4-35DF6793BD58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B86A9-3634-4FAF-A851-A5BA757E54A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008EA-D25F-4B05-8BC9-F2FE42DAC2F0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BC0E1-A7B5-4C22-8B52-8084B814A9D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79810-CBDD-4B2B-BDAD-8CF143A865A8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DE1F6-D5A2-4B26-9A99-B76BB001FC3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FBC6E85-EDE9-440B-BDF6-F04391E0AF41}" type="datetimeFigureOut">
              <a:rPr lang="nb-NO"/>
              <a:pPr>
                <a:defRPr/>
              </a:pPr>
              <a:t>16.04.2013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8F2E08-6F94-41CB-B2B3-483888AC878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7" r:id="rId2"/>
    <p:sldLayoutId id="2147483696" r:id="rId3"/>
    <p:sldLayoutId id="2147483695" r:id="rId4"/>
    <p:sldLayoutId id="2147483694" r:id="rId5"/>
    <p:sldLayoutId id="2147483693" r:id="rId6"/>
    <p:sldLayoutId id="2147483692" r:id="rId7"/>
    <p:sldLayoutId id="2147483691" r:id="rId8"/>
    <p:sldLayoutId id="2147483690" r:id="rId9"/>
    <p:sldLayoutId id="2147483689" r:id="rId10"/>
    <p:sldLayoutId id="2147483688" r:id="rId11"/>
    <p:sldLayoutId id="214748369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73113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b-NO" dirty="0" smtClean="0">
                <a:solidFill>
                  <a:schemeClr val="bg1"/>
                </a:solidFill>
              </a:rPr>
              <a:t>Rekrutteringskampanjen </a:t>
            </a:r>
            <a:br>
              <a:rPr lang="nb-NO" dirty="0" smtClean="0">
                <a:solidFill>
                  <a:schemeClr val="bg1"/>
                </a:solidFill>
              </a:rPr>
            </a:br>
            <a:r>
              <a:rPr lang="nb-NO" dirty="0" smtClean="0">
                <a:solidFill>
                  <a:schemeClr val="bg1"/>
                </a:solidFill>
              </a:rPr>
              <a:t>2013-2015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468313" y="2636838"/>
            <a:ext cx="8218487" cy="34893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nb-NO" smtClean="0"/>
              <a:t>					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Gruppe 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1600" b="1" dirty="0" smtClean="0"/>
              <a:t>2</a:t>
            </a:r>
            <a:r>
              <a:rPr lang="nb-NO" sz="1600" b="1" dirty="0" smtClean="0"/>
              <a:t>. Beskrivelse </a:t>
            </a:r>
            <a:r>
              <a:rPr lang="nb-NO" sz="1600" b="1" dirty="0"/>
              <a:t>av kampanjen</a:t>
            </a:r>
          </a:p>
          <a:p>
            <a:pPr lvl="1"/>
            <a:r>
              <a:rPr lang="nb-NO" sz="1600" dirty="0"/>
              <a:t>Vurdere prisen for </a:t>
            </a:r>
            <a:r>
              <a:rPr lang="nb-NO" sz="1600" dirty="0" smtClean="0"/>
              <a:t>opplæringspakken </a:t>
            </a:r>
            <a:r>
              <a:rPr lang="nb-NO" sz="1600" dirty="0"/>
              <a:t>- kan det sendes ut noen gratis pakker til skoler/SFO/folkehøyskoler/Universiteter osv.</a:t>
            </a:r>
          </a:p>
          <a:p>
            <a:pPr lvl="1"/>
            <a:r>
              <a:rPr lang="nb-NO" sz="1600" dirty="0"/>
              <a:t>Kombinere bridge med andre aktiviteter (bridge/golf) - spille bridge i klubben (golf)</a:t>
            </a:r>
          </a:p>
          <a:p>
            <a:pPr lvl="1"/>
            <a:r>
              <a:rPr lang="nb-NO" sz="1600" dirty="0"/>
              <a:t>Bruke materiellet (roll-</a:t>
            </a:r>
            <a:r>
              <a:rPr lang="nb-NO" sz="1600" dirty="0" err="1"/>
              <a:t>ups</a:t>
            </a:r>
            <a:r>
              <a:rPr lang="nb-NO" sz="1600" dirty="0"/>
              <a:t>) osv. fra forbundet mer aktivt.</a:t>
            </a:r>
          </a:p>
          <a:p>
            <a:pPr lvl="1"/>
            <a:r>
              <a:rPr lang="nb-NO" sz="1600" dirty="0"/>
              <a:t>Skape mål og konkurransesituasjon mellom skoler</a:t>
            </a:r>
          </a:p>
          <a:p>
            <a:pPr lvl="1"/>
            <a:r>
              <a:rPr lang="nb-NO" sz="1600" dirty="0"/>
              <a:t>Skape møteplasser eller oppsøke møteplasser</a:t>
            </a:r>
          </a:p>
          <a:p>
            <a:pPr lvl="1"/>
            <a:r>
              <a:rPr lang="nb-NO" sz="1600" dirty="0"/>
              <a:t>Skape miljø og en plan for å ta vare på nye spillere. Alle i klubben må delta og ta ansvar.</a:t>
            </a:r>
          </a:p>
          <a:p>
            <a:pPr lvl="1"/>
            <a:r>
              <a:rPr lang="nb-NO" sz="1600" dirty="0"/>
              <a:t>Hvordan klarer noen klubber å beholde nye spillere?, Egne opplæringsdager, egne rekrutteringsklubber (samarbeid mellom flere klubber), innfasing av spillere i klubben </a:t>
            </a:r>
            <a:r>
              <a:rPr lang="nb-NO" sz="1600" dirty="0" smtClean="0"/>
              <a:t>– egne puljer</a:t>
            </a:r>
            <a:endParaRPr lang="nb-NO" sz="1600" dirty="0"/>
          </a:p>
          <a:p>
            <a:pPr lvl="1"/>
            <a:r>
              <a:rPr lang="nb-NO" sz="1600" dirty="0" smtClean="0"/>
              <a:t>Bruke sosiale medier – </a:t>
            </a:r>
            <a:r>
              <a:rPr lang="nb-NO" sz="1600" dirty="0" err="1" smtClean="0"/>
              <a:t>Facebook</a:t>
            </a:r>
            <a:r>
              <a:rPr lang="nb-NO" sz="1600" dirty="0" smtClean="0"/>
              <a:t> mer aktivt (</a:t>
            </a:r>
            <a:r>
              <a:rPr lang="nb-NO" sz="1600" dirty="0" err="1" smtClean="0"/>
              <a:t>Bridgeapp</a:t>
            </a:r>
            <a:r>
              <a:rPr lang="nb-NO" sz="1600" dirty="0" smtClean="0"/>
              <a:t>)</a:t>
            </a:r>
          </a:p>
          <a:p>
            <a:pPr lvl="1"/>
            <a:r>
              <a:rPr lang="nb-NO" sz="1600" dirty="0" smtClean="0"/>
              <a:t>Bør kretsene være ansvarlige for å etablere egne rekrutteringsklubber, med færre spill, bedre opplæring, bedre oppfølging</a:t>
            </a:r>
          </a:p>
          <a:p>
            <a:pPr lvl="1"/>
            <a:r>
              <a:rPr lang="nb-NO" sz="1600" dirty="0" smtClean="0"/>
              <a:t>Klubber kan samarbeide om egne dager for rekrutteringsspillere - finne egne folk som kan følge opp disse og som er dedikert</a:t>
            </a:r>
          </a:p>
          <a:p>
            <a:pPr lvl="1"/>
            <a:r>
              <a:rPr lang="nb-NO" sz="1600" dirty="0" smtClean="0"/>
              <a:t>Bruke BBO bedre som opplæringsplattform - forbundet må ta ansvar for tilrettelegging, diskusjoner, kommentarer</a:t>
            </a:r>
          </a:p>
          <a:p>
            <a:pPr lvl="1"/>
            <a:r>
              <a:rPr lang="nb-NO" sz="1600" dirty="0" smtClean="0"/>
              <a:t>Bruke internett til nettbasert opplæring, tilrettelegge for gratis opplæring på nett, videoer, tilgjengeliggjøre slik at alle kan se på dette når og hvor som helst.</a:t>
            </a:r>
          </a:p>
          <a:p>
            <a:pPr lvl="1"/>
            <a:endParaRPr lang="nb-NO" sz="1600" dirty="0"/>
          </a:p>
          <a:p>
            <a:pPr lvl="1"/>
            <a:endParaRPr lang="nb-NO" sz="1600" dirty="0"/>
          </a:p>
        </p:txBody>
      </p:sp>
    </p:spTree>
    <p:extLst>
      <p:ext uri="{BB962C8B-B14F-4D97-AF65-F5344CB8AC3E}">
        <p14:creationId xmlns="" xmlns:p14="http://schemas.microsoft.com/office/powerpoint/2010/main" val="2046513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Gruppe 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1800" b="1" dirty="0" smtClean="0"/>
              <a:t>3. Forslag </a:t>
            </a:r>
            <a:r>
              <a:rPr lang="nb-NO" sz="1800" b="1" dirty="0"/>
              <a:t>til navn på </a:t>
            </a:r>
            <a:r>
              <a:rPr lang="nb-NO" sz="1800" b="1" dirty="0" smtClean="0"/>
              <a:t>kampanjen?</a:t>
            </a:r>
            <a:endParaRPr lang="nb-NO" sz="1800" b="1" dirty="0"/>
          </a:p>
          <a:p>
            <a:pPr lvl="1"/>
            <a:r>
              <a:rPr lang="nb-NO" sz="1800" dirty="0"/>
              <a:t>Bridge for alle - hobbyen som varer </a:t>
            </a:r>
            <a:r>
              <a:rPr lang="nb-NO" sz="1800" dirty="0" smtClean="0"/>
              <a:t>livet ut</a:t>
            </a:r>
            <a:endParaRPr lang="nb-NO" sz="1800" dirty="0"/>
          </a:p>
          <a:p>
            <a:pPr lvl="1"/>
            <a:r>
              <a:rPr lang="nb-NO" sz="1800" dirty="0"/>
              <a:t>Bridge er gøy</a:t>
            </a:r>
          </a:p>
          <a:p>
            <a:pPr lvl="1"/>
            <a:r>
              <a:rPr lang="nb-NO" sz="1800" dirty="0" smtClean="0"/>
              <a:t>Livet er kort - spill bridge</a:t>
            </a:r>
          </a:p>
          <a:p>
            <a:pPr marL="0" indent="0">
              <a:buNone/>
            </a:pPr>
            <a:r>
              <a:rPr lang="nb-NO" sz="1800" dirty="0" smtClean="0"/>
              <a:t>4. </a:t>
            </a:r>
            <a:r>
              <a:rPr lang="nb-NO" sz="1800" b="1" dirty="0" smtClean="0"/>
              <a:t>Mål for rekrutteringskampanjen?</a:t>
            </a:r>
          </a:p>
          <a:p>
            <a:pPr lvl="1"/>
            <a:r>
              <a:rPr lang="nb-NO" sz="1800" dirty="0" smtClean="0"/>
              <a:t>Senke gjennomsnittalder på bridgespillere</a:t>
            </a:r>
          </a:p>
          <a:p>
            <a:pPr lvl="1"/>
            <a:r>
              <a:rPr lang="nb-NO" sz="1800" dirty="0" smtClean="0"/>
              <a:t>Øke medlemsmassen til 12000</a:t>
            </a:r>
          </a:p>
          <a:p>
            <a:pPr lvl="1"/>
            <a:r>
              <a:rPr lang="nb-NO" sz="1800" dirty="0" smtClean="0"/>
              <a:t>Gjøre bridge mer kjent blant befolkningen frem mot EM </a:t>
            </a:r>
            <a:r>
              <a:rPr lang="nb-NO" sz="1800" dirty="0" smtClean="0"/>
              <a:t>2015</a:t>
            </a:r>
          </a:p>
          <a:p>
            <a:pPr marL="0" indent="0">
              <a:buNone/>
            </a:pPr>
            <a:r>
              <a:rPr lang="nb-NO" sz="1800" b="1" dirty="0" smtClean="0"/>
              <a:t>5. Hva trenger klubben/kretsen fra NBF?</a:t>
            </a:r>
          </a:p>
          <a:p>
            <a:pPr lvl="1"/>
            <a:r>
              <a:rPr lang="nb-NO" sz="1800" dirty="0" smtClean="0"/>
              <a:t>Kokebok/forslag til hvordan beholde spillere i klubben</a:t>
            </a:r>
          </a:p>
          <a:p>
            <a:pPr lvl="1"/>
            <a:r>
              <a:rPr lang="nb-NO" sz="1800" dirty="0" smtClean="0"/>
              <a:t>Tilgjengeliggjøre og spre informasjon om andre klubber/kretsers suksesshistorier</a:t>
            </a:r>
          </a:p>
          <a:p>
            <a:pPr lvl="1"/>
            <a:endParaRPr lang="nb-NO" sz="1800" dirty="0" smtClean="0"/>
          </a:p>
          <a:p>
            <a:pPr lvl="1"/>
            <a:endParaRPr lang="nb-NO" sz="1800" dirty="0"/>
          </a:p>
        </p:txBody>
      </p:sp>
    </p:spTree>
    <p:extLst>
      <p:ext uri="{BB962C8B-B14F-4D97-AF65-F5344CB8AC3E}">
        <p14:creationId xmlns="" xmlns:p14="http://schemas.microsoft.com/office/powerpoint/2010/main" val="525649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Gruppe </a:t>
            </a:r>
            <a:r>
              <a:rPr lang="nb-NO" dirty="0" smtClean="0"/>
              <a:t>9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Formål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 Være inkluderende medlemmer i </a:t>
            </a:r>
            <a:r>
              <a:rPr lang="nb-NO" sz="1400" dirty="0" smtClean="0"/>
              <a:t>klubber (få medlemmer til å ta imot medlemmer, ikke ta poeng)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Synligjøre bridge i media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Innhold/budskap </a:t>
            </a:r>
            <a:endParaRPr lang="nb-NO" sz="2000" dirty="0"/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En hobby for livet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Et spill for alle mennesker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Sunnhet</a:t>
            </a:r>
            <a:r>
              <a:rPr lang="nb-NO" sz="2000" dirty="0"/>
              <a:t>, </a:t>
            </a:r>
            <a:r>
              <a:rPr lang="nb-NO" sz="2000" dirty="0" smtClean="0"/>
              <a:t>mental </a:t>
            </a:r>
            <a:r>
              <a:rPr lang="nb-NO" sz="2000" dirty="0"/>
              <a:t>trening</a:t>
            </a:r>
            <a:endParaRPr lang="nb-NO" sz="2000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Tidslinje: delmål 31.12.2015,  ha like stort engasjement i 2016. 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Navn: Bridge –for alle aldre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Mål:</a:t>
            </a:r>
          </a:p>
          <a:p>
            <a:pPr marL="0" indent="0">
              <a:buNone/>
            </a:pPr>
            <a:r>
              <a:rPr lang="nb-NO" sz="2000" dirty="0" smtClean="0"/>
              <a:t>	Klubb: 	Bli inkluderende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Regionalt: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Nasjonalt: Øke medlemsmasse målsatt antall eks 1.000 spillere </a:t>
            </a:r>
            <a:r>
              <a:rPr lang="nb-NO" sz="1400" dirty="0"/>
              <a:t>(</a:t>
            </a:r>
            <a:r>
              <a:rPr lang="nb-NO" sz="1400" dirty="0" err="1"/>
              <a:t>ca</a:t>
            </a:r>
            <a:r>
              <a:rPr lang="nb-NO" sz="1400" dirty="0"/>
              <a:t> 4 pr klubb) </a:t>
            </a:r>
            <a:endParaRPr lang="nb-NO" sz="1400" dirty="0" smtClean="0"/>
          </a:p>
          <a:p>
            <a:pPr marL="0" indent="0">
              <a:buNone/>
            </a:pPr>
            <a:endParaRPr lang="nb-NO" sz="1400" dirty="0" smtClean="0"/>
          </a:p>
          <a:p>
            <a:pPr marL="457200" indent="-457200">
              <a:buAutoNum type="arabicPeriod" startAt="5"/>
            </a:pPr>
            <a:r>
              <a:rPr lang="nb-NO" sz="2000" dirty="0" smtClean="0"/>
              <a:t>Materiell/kurs:</a:t>
            </a:r>
          </a:p>
          <a:p>
            <a:pPr marL="0" indent="0">
              <a:buNone/>
            </a:pPr>
            <a:r>
              <a:rPr lang="nb-NO" sz="2000" dirty="0" smtClean="0"/>
              <a:t>	Få et dataverktøy til kurs. Kan NBF hjelpe til med å få PR </a:t>
            </a:r>
            <a:r>
              <a:rPr lang="nb-NO" sz="2000" smtClean="0"/>
              <a:t>i lokalaviser?</a:t>
            </a:r>
            <a:r>
              <a:rPr lang="nb-NO" sz="2000" dirty="0" smtClean="0"/>
              <a:t/>
            </a:r>
            <a:br>
              <a:rPr lang="nb-NO" sz="2000" dirty="0" smtClean="0"/>
            </a:br>
            <a:r>
              <a:rPr lang="nb-NO" sz="2000" dirty="0" smtClean="0"/>
              <a:t>	Mer detaljert plan for gjennomføring av kurs - før, under og etter. </a:t>
            </a:r>
            <a:r>
              <a:rPr lang="nb-NO" sz="1400" dirty="0"/>
              <a:t>(basert på erfaringer)</a:t>
            </a:r>
            <a:r>
              <a:rPr lang="nb-NO" sz="2000" dirty="0" smtClean="0"/>
              <a:t/>
            </a:r>
            <a:br>
              <a:rPr lang="nb-NO" sz="2000" dirty="0" smtClean="0"/>
            </a:br>
            <a:r>
              <a:rPr lang="nb-NO" sz="2000" dirty="0" smtClean="0"/>
              <a:t>	Strategi for å nå frem til nye spillere og ikke minst til de «inaktive» spillere</a:t>
            </a:r>
          </a:p>
          <a:p>
            <a:pPr marL="457200" indent="-457200">
              <a:buAutoNum type="arabicPeriod" startAt="5"/>
            </a:pPr>
            <a:endParaRPr lang="nb-NO" sz="2000" dirty="0" smtClean="0"/>
          </a:p>
          <a:p>
            <a:endParaRPr lang="nb-NO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Gruppe 10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 rtlCol="0"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 Formål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Øke medlemstallet, (stoppe frafallet og rekruttere nye) 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Beholde kursdeltagere, få tilbake gamle medlemmer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Gjøre bridgen kjent blant folk flest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 Innhold/budskap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Sport for alle, inkluderende sosialt miljø 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</a:t>
            </a:r>
            <a:r>
              <a:rPr lang="nb-NO" sz="2000" dirty="0" smtClean="0"/>
              <a:t>Bevisstgjøre </a:t>
            </a:r>
            <a:r>
              <a:rPr lang="nb-NO" sz="2000" dirty="0" smtClean="0"/>
              <a:t>alle medlemmer om kampanjen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Bli synlige i media, bruke lokalaviser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 INFO på skoler om bridge, få bridge inn som aktivitet under temauker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Lage opplegg for lag fra forskjellige skoletrinn under Bridge-EM i Tromsø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Samspill besteforeldre / barnebarn (besteforeldre med bridgeerfaring). Ny klasse under ”Bridgeuka”, </a:t>
            </a:r>
            <a:r>
              <a:rPr lang="nb-NO" sz="2000" dirty="0" err="1" smtClean="0"/>
              <a:t>Mix</a:t>
            </a:r>
            <a:r>
              <a:rPr lang="nb-NO" sz="2000" dirty="0" smtClean="0"/>
              <a:t> barnebarn / besteforeldre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Navn: BRIDGE – bare et spill?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Mål: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sz="2000" dirty="0" smtClean="0"/>
              <a:t>	* Øke medlemstallet (klubb, krets og forbund)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sz="2000" dirty="0" smtClean="0"/>
              <a:t>	* Øke bridgeaktiviteten (Klubb, krets og forbund)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sz="2000" dirty="0" smtClean="0"/>
              <a:t>	* sette BRIDGE på dagsorden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Materiell/kurs: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sz="2000" dirty="0" smtClean="0"/>
              <a:t>	* Opplæringsmateriell (</a:t>
            </a:r>
            <a:r>
              <a:rPr lang="nb-NO" sz="2000" dirty="0" err="1" smtClean="0"/>
              <a:t>app</a:t>
            </a:r>
            <a:r>
              <a:rPr lang="nb-NO" sz="2000" dirty="0" smtClean="0"/>
              <a:t>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sz="2000" dirty="0" smtClean="0"/>
              <a:t>	* Små videosnutter, snutter på ”</a:t>
            </a:r>
            <a:r>
              <a:rPr lang="nb-NO" sz="2000" dirty="0" err="1" smtClean="0"/>
              <a:t>you</a:t>
            </a:r>
            <a:r>
              <a:rPr lang="nb-NO" sz="2000" dirty="0" smtClean="0"/>
              <a:t> tube” (spilleproblem, enkelt system)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Gruppe </a:t>
            </a:r>
            <a:r>
              <a:rPr lang="nb-NO" dirty="0" err="1" smtClean="0"/>
              <a:t>nr</a:t>
            </a:r>
            <a:r>
              <a:rPr lang="nb-NO" dirty="0" smtClean="0"/>
              <a:t> </a:t>
            </a:r>
            <a:r>
              <a:rPr lang="nb-NO" dirty="0"/>
              <a:t> </a:t>
            </a:r>
            <a:r>
              <a:rPr lang="nb-NO" dirty="0" smtClean="0"/>
              <a:t>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Formål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Få flere yngre medlemmer /dra i samme retning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Øke interessen for bridge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For å overleve som bridgeklubber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Innhold/budskap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Hva er bridge (lavere terskel,  alminneliggjøre , ufarliggjøre)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Få med yngre jenter   (de rekrutterer gutter)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Et  sunt og sosialt miljø, fjerne gamle myter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En hobby for livet  «Eldreomsorg» 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Navn: Tromsøbrua  - Slik tar </a:t>
            </a:r>
            <a:r>
              <a:rPr lang="nb-NO" sz="2000" b="1" u="sng" dirty="0" smtClean="0"/>
              <a:t>du </a:t>
            </a:r>
            <a:r>
              <a:rPr lang="nb-NO" sz="2000" dirty="0" smtClean="0"/>
              <a:t>storeslem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Mål: Innen 2015 skal medlemsmassen ha økt med 10%,  klubbene samarbeider, makkertorg  (ansvarlige personer). Beholde kursdeltagere som medlemmer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Materiell/kurs: Kursmateriell og opplegg for forskjellige </a:t>
            </a:r>
            <a:r>
              <a:rPr lang="nb-NO" sz="2000" dirty="0" err="1" smtClean="0"/>
              <a:t>årstrinn</a:t>
            </a:r>
            <a:r>
              <a:rPr lang="nb-NO" sz="2000" dirty="0" smtClean="0"/>
              <a:t> og målgrupper.  Idebank på bridge.no.  Sentrale kursholdere som inspiratorer. Klubbguider.  Skrive om arrangementer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="" xmlns:p14="http://schemas.microsoft.com/office/powerpoint/2010/main" val="28595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Gruppe 2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 rtlCol="0"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 Formål</a:t>
            </a:r>
          </a:p>
          <a:p>
            <a:pPr lvl="0"/>
            <a:r>
              <a:rPr lang="nb-NO" sz="2100" dirty="0" smtClean="0"/>
              <a:t>Få tak i både nye og tidligere medlemmer</a:t>
            </a:r>
          </a:p>
          <a:p>
            <a:pPr lvl="0"/>
            <a:r>
              <a:rPr lang="nb-NO" sz="2100" dirty="0" smtClean="0"/>
              <a:t>Yngre krefter</a:t>
            </a:r>
          </a:p>
          <a:p>
            <a:pPr marL="914400" lvl="1" indent="-514350" fontAlgn="auto">
              <a:spcAft>
                <a:spcPts val="0"/>
              </a:spcAft>
              <a:buNone/>
              <a:defRPr/>
            </a:pPr>
            <a:r>
              <a:rPr lang="nb-NO" sz="2100" dirty="0" smtClean="0"/>
              <a:t> 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r>
              <a:rPr lang="nb-NO" sz="2000" dirty="0" smtClean="0"/>
              <a:t>2.    </a:t>
            </a:r>
            <a:r>
              <a:rPr lang="nb-NO" sz="2000" dirty="0" smtClean="0"/>
              <a:t>Innhold/budskap</a:t>
            </a:r>
          </a:p>
          <a:p>
            <a:pPr lvl="0"/>
            <a:r>
              <a:rPr lang="nb-NO" sz="2100" dirty="0" smtClean="0"/>
              <a:t>Lære grunnprinsippene i bridge – 10 kvelder</a:t>
            </a:r>
          </a:p>
          <a:p>
            <a:pPr lvl="0"/>
            <a:r>
              <a:rPr lang="nb-NO" sz="2100" dirty="0" smtClean="0"/>
              <a:t>Fadderordning</a:t>
            </a:r>
          </a:p>
          <a:p>
            <a:pPr lvl="0"/>
            <a:r>
              <a:rPr lang="nb-NO" sz="2100" dirty="0" smtClean="0"/>
              <a:t>Markedsføre bridgen til skoler, forsvaret, ungdomsklubber m.m.</a:t>
            </a:r>
          </a:p>
          <a:p>
            <a:pPr lvl="0"/>
            <a:r>
              <a:rPr lang="nb-NO" sz="2100" dirty="0" smtClean="0"/>
              <a:t>Bridgens dag</a:t>
            </a:r>
            <a:r>
              <a:rPr lang="nb-NO" sz="2000" dirty="0" smtClean="0"/>
              <a:t>  </a:t>
            </a:r>
          </a:p>
          <a:p>
            <a:pPr marL="514350" lvl="0" indent="-514350" fontAlgn="auto">
              <a:spcAft>
                <a:spcPts val="0"/>
              </a:spcAft>
              <a:buNone/>
              <a:defRPr/>
            </a:pPr>
            <a:r>
              <a:rPr lang="nb-NO" sz="2000" dirty="0" smtClean="0"/>
              <a:t>3. Navn</a:t>
            </a:r>
            <a:r>
              <a:rPr lang="nb-NO" sz="2000" dirty="0" smtClean="0"/>
              <a:t>: Et spill for fremtiden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nb-NO" sz="2000" dirty="0" smtClean="0"/>
          </a:p>
          <a:p>
            <a:pPr>
              <a:buNone/>
            </a:pPr>
            <a:r>
              <a:rPr lang="nb-NO" sz="2000" dirty="0" smtClean="0"/>
              <a:t>4. Mål</a:t>
            </a:r>
            <a:r>
              <a:rPr lang="nb-NO" sz="2000" dirty="0" smtClean="0"/>
              <a:t>: Klubb:  Opprettholde dagens medlemstall  og øke det med minst 10% innen 2015.</a:t>
            </a:r>
          </a:p>
          <a:p>
            <a:r>
              <a:rPr lang="nb-NO" sz="2000" dirty="0" smtClean="0"/>
              <a:t>Krets:	Opprettholde dagens medlemstall  og øke det med minst 10% innen 2015.</a:t>
            </a:r>
          </a:p>
          <a:p>
            <a:r>
              <a:rPr lang="nb-NO" sz="2000" dirty="0" smtClean="0"/>
              <a:t>Nasjonalt: Opprettholde dagens medlemstall  og øke det med minst 10% innen 2015.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nb-NO" sz="2000" dirty="0" smtClean="0"/>
          </a:p>
          <a:p>
            <a:pPr marL="514350" lvl="0" indent="-514350" fontAlgn="auto">
              <a:spcAft>
                <a:spcPts val="0"/>
              </a:spcAft>
              <a:buNone/>
              <a:defRPr/>
            </a:pPr>
            <a:r>
              <a:rPr lang="nb-NO" sz="2000" dirty="0" smtClean="0"/>
              <a:t>5. Materiell/kurs</a:t>
            </a:r>
            <a:r>
              <a:rPr lang="nb-NO" sz="2000" dirty="0" smtClean="0"/>
              <a:t>: </a:t>
            </a:r>
            <a:r>
              <a:rPr lang="nb-NO" sz="1800" dirty="0" smtClean="0"/>
              <a:t>Gode lærebøker, kursmateriell  for PC og nett.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nb-NO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38808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/>
              <a:t>Gruppe nr 3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99592" y="1120775"/>
            <a:ext cx="7559675" cy="573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 smtClean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Formål: </a:t>
            </a:r>
            <a:endParaRPr lang="nb-NO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nb-NO" dirty="0" smtClean="0"/>
              <a:t>Vi trenger nye medlemmer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dirty="0" smtClean="0"/>
              <a:t>Mer liv og mer moro i klubben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2. Innhold/Budskap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Hjernetrim, spenning, sosialt, nye venner. Bridgeleire, intensiv- og vanlig kurs, </a:t>
            </a:r>
            <a:r>
              <a:rPr lang="nb-NO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lynbridgekvelder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som innledning for å fange folk til vanlige kurs, kontakte bedrifter med tilbud om </a:t>
            </a:r>
            <a:r>
              <a:rPr lang="nb-NO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lynkurs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ha stand på ”dager” og vise seg fram på butikker og </a:t>
            </a:r>
            <a:r>
              <a:rPr lang="nb-NO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kjøpesentere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nb-NO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midt-timer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på skoler og SFO, eldresentre, få alle uorganiserte klubber inn i forbundet</a:t>
            </a:r>
            <a:endParaRPr lang="nb-NO" dirty="0" smtClean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 smtClean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3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  <a:r>
              <a:rPr lang="nb-NO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Navn:Bridge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for alle (Underpunkter med morsomme bilder)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- 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Hjernetrim – spenning – sosialt – kreativt -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for alle ambisjonsnivåer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4. Mål for 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kampanjen: En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medlemsøkning på 25% fram til 2015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Ha et godt klubbmiljø hvor </a:t>
            </a:r>
            <a:r>
              <a:rPr lang="nb-NO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alle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har ansvar for å hjelpe til med å få nye til å 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trives. Oppfølgingskurs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en halvtime før spillekveld. 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iste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med temaer.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5. Hva trenger klubbe / kretsen....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Standard brev så ikke alle må finne opp </a:t>
            </a:r>
            <a:r>
              <a:rPr lang="nb-NO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kruttet. Gratis brosjyrer. Kursmateriell. Skape </a:t>
            </a:r>
            <a:r>
              <a:rPr lang="nb-NO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blest i riksmedier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nb-NO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Gruppe 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 Formål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Snu nedgangstrenden, øke antall medlemmer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Bridge som hjernetrim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 Innhold/budskap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Presentere bridgen for både ungdom og andre grupper, så en spire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Følge opp kursdeltakere, både nye og gamle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Ivareta nye medlemmer</a:t>
            </a:r>
          </a:p>
          <a:p>
            <a:pPr marL="914400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b-NO" sz="2000" dirty="0" smtClean="0"/>
              <a:t>  Kontinuerlig oppfølging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Navn: Livet er kort, spill bridge/Bridge for alle/Bridge – et spill for livet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Mål: Formidle gevinsten i livskvalitet. Lokalt: Få flere i klubben, mer glede. Regionalt: Større deltakelse i turneringer. Nasjonalt: Flere betalende medlemmer i NBF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b-NO" sz="2000" dirty="0" smtClean="0"/>
              <a:t>Materiell/kurs: Skolere kursleder, oppfølging </a:t>
            </a:r>
            <a:r>
              <a:rPr lang="nb-NO" sz="2000" smtClean="0"/>
              <a:t>av kurs/kursleder (skriftlig/muntlig)</a:t>
            </a:r>
            <a:endParaRPr lang="nb-NO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tel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b-NO" sz="4800" b="1" smtClean="0"/>
              <a:t>Gruppe 5		</a:t>
            </a:r>
          </a:p>
        </p:txBody>
      </p:sp>
      <p:sp>
        <p:nvSpPr>
          <p:cNvPr id="27651" name="Plassholder for innhold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nb-NO" sz="2000" smtClean="0"/>
              <a:t> </a:t>
            </a:r>
            <a:r>
              <a:rPr lang="nb-NO" sz="1600" smtClean="0"/>
              <a:t>Formål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400" smtClean="0"/>
              <a:t>Øke</a:t>
            </a:r>
            <a:r>
              <a:rPr lang="nb-NO" sz="1600" smtClean="0"/>
              <a:t> medlemsantallet for dermed å øke grunnlag for fornying og flere turneringer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600" smtClean="0"/>
              <a:t>For økt eksponering spesielt til yngre grupper av potensielle medlemmer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z="1600" smtClean="0"/>
              <a:t> Innhold/budskap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600" smtClean="0"/>
              <a:t> Et felleskap som passer alle grupper i samfunnet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600" smtClean="0"/>
              <a:t> Synliggjøring av brigde i ulike sammenhenger FB spilling på offentlige steder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600" smtClean="0"/>
              <a:t> Større innsats for å få Bridge inn som valgfag i U-skole og andre skole og studentmiljøer</a:t>
            </a:r>
          </a:p>
          <a:p>
            <a:pPr marL="914400" lvl="1" indent="-514350">
              <a:buFont typeface="Arial" charset="0"/>
              <a:buChar char="•"/>
            </a:pPr>
            <a:r>
              <a:rPr lang="nb-NO" sz="1600" smtClean="0"/>
              <a:t> 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z="1600" smtClean="0"/>
              <a:t>Navn: Bridge for alle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z="1600" smtClean="0"/>
              <a:t>Mål: Å synliggjøre at Bridge i første omgang er morsomt for å synliggjøre mestringsfølelse for senere å kunne ble bedre spillere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z="1600" smtClean="0"/>
              <a:t>Materiell/kurs: Forbundet lager et oppsett  som enkelt skisserer hvilke ferdigeter/evner som elever utvikler som n bridgespillere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Gruppe </a:t>
            </a:r>
            <a:r>
              <a:rPr lang="nb-NO" dirty="0" err="1" smtClean="0"/>
              <a:t>nr</a:t>
            </a:r>
            <a:r>
              <a:rPr lang="nb-NO" dirty="0" smtClean="0"/>
              <a:t> 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Formål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Vise </a:t>
            </a:r>
            <a:r>
              <a:rPr lang="nb-NO" sz="2000" dirty="0"/>
              <a:t>at Bridge er en gøy og sosial aktivitet, for </a:t>
            </a:r>
            <a:r>
              <a:rPr lang="nb-NO" sz="2000" dirty="0" smtClean="0"/>
              <a:t>alle.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Frisk blod tilførsel til Bridgen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 Innhold/budskap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Ta kontakt med Skoler, Bibliotek, Bedrifter og tilby Lynkurs (sen vår/tidlig høst)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Aktive medlemmer samle interesserte og holder lynkurs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Starte nybegynner kurs over flere kvelder (høsten)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Oppfølging i klubben på våren, med inkludering og fadderordning.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nb-NO" sz="2000" dirty="0" smtClean="0"/>
              <a:t>Inkludere nye medlemmer i neste vårs lynkurs.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Navn: Navnekonkurranse (Premiert?) 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Mål:  Doble medlemsmassen lokalt, Felles kurs regionalt, nasjonalt 		   rekruttere anerkjente personer som lærer bridge og deltar i EM!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 smtClean="0"/>
              <a:t>Materiell/kurs: </a:t>
            </a:r>
          </a:p>
          <a:p>
            <a:pPr marL="685800" lvl="1">
              <a:buFont typeface="Arial" pitchFamily="34" charset="0"/>
              <a:buChar char="•"/>
            </a:pPr>
            <a:r>
              <a:rPr lang="nb-NO" sz="2200" dirty="0" smtClean="0"/>
              <a:t>Samarbeid evt. reklame i TV , Annonser, </a:t>
            </a:r>
            <a:r>
              <a:rPr lang="nb-NO" sz="2200" dirty="0" err="1" smtClean="0"/>
              <a:t>Facebook</a:t>
            </a:r>
            <a:r>
              <a:rPr lang="nb-NO" sz="2200" dirty="0" smtClean="0"/>
              <a:t>. </a:t>
            </a:r>
          </a:p>
          <a:p>
            <a:pPr lvl="1"/>
            <a:endParaRPr lang="nb-NO" sz="1600" dirty="0" smtClean="0"/>
          </a:p>
          <a:p>
            <a:pPr marL="0" indent="0">
              <a:buNone/>
            </a:pPr>
            <a:endParaRPr lang="nb-NO" sz="2000" dirty="0" smtClean="0"/>
          </a:p>
          <a:p>
            <a:endParaRPr lang="nb-NO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b-NO"/>
              <a:t>13.04.13</a:t>
            </a:r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38808" rIns="0" bIns="0" anchor="ctr"/>
          <a:lstStyle/>
          <a:p>
            <a:r>
              <a:rPr lang="en-US" dirty="0" err="1" smtClean="0">
                <a:latin typeface="Calibri" charset="0"/>
              </a:rPr>
              <a:t>Gruppe</a:t>
            </a:r>
            <a:r>
              <a:rPr lang="en-US" dirty="0" smtClean="0">
                <a:latin typeface="Calibri" charset="0"/>
              </a:rPr>
              <a:t> 7</a:t>
            </a:r>
            <a:endParaRPr lang="nb-NO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352928" cy="5112568"/>
          </a:xfrm>
          <a:ln/>
        </p:spPr>
        <p:txBody>
          <a:bodyPr lIns="0" tIns="0" rIns="0" bIns="0"/>
          <a:lstStyle/>
          <a:p>
            <a:pPr marL="514350" indent="-512763">
              <a:spcBef>
                <a:spcPts val="638"/>
              </a:spcBef>
              <a:buSzPct val="45000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For </a:t>
            </a:r>
            <a:r>
              <a:rPr lang="en-US" sz="2000" dirty="0"/>
              <a:t>å </a:t>
            </a:r>
            <a:r>
              <a:rPr lang="en-US" sz="2000" dirty="0" err="1"/>
              <a:t>øke</a:t>
            </a:r>
            <a:r>
              <a:rPr lang="en-US" sz="2000" dirty="0"/>
              <a:t> </a:t>
            </a:r>
            <a:r>
              <a:rPr lang="en-US" sz="2000" dirty="0" err="1"/>
              <a:t>interessen</a:t>
            </a:r>
            <a:r>
              <a:rPr lang="en-US" sz="2000" dirty="0"/>
              <a:t> for bridge</a:t>
            </a:r>
            <a:r>
              <a:rPr lang="en-US" sz="2000" dirty="0" smtClean="0"/>
              <a:t>.     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</a:t>
            </a:r>
            <a:r>
              <a:rPr lang="en-US" sz="2000" dirty="0"/>
              <a:t>-</a:t>
            </a:r>
            <a:r>
              <a:rPr lang="en-US" sz="2000" dirty="0" err="1"/>
              <a:t>øke</a:t>
            </a:r>
            <a:r>
              <a:rPr lang="en-US" sz="2000" dirty="0"/>
              <a:t> </a:t>
            </a:r>
            <a:r>
              <a:rPr lang="en-US" sz="2000" dirty="0" err="1" smtClean="0"/>
              <a:t>medlemsmassen</a:t>
            </a:r>
            <a:r>
              <a:rPr lang="en-US" sz="2000" dirty="0" smtClean="0"/>
              <a:t>.</a:t>
            </a:r>
          </a:p>
          <a:p>
            <a:pPr marL="514350" indent="-512763">
              <a:spcBef>
                <a:spcPts val="638"/>
              </a:spcBef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2. </a:t>
            </a:r>
            <a:r>
              <a:rPr lang="en-US" sz="2000" dirty="0" err="1" smtClean="0"/>
              <a:t>Innhold</a:t>
            </a:r>
            <a:r>
              <a:rPr lang="en-US" sz="2000" dirty="0" smtClean="0"/>
              <a:t>/</a:t>
            </a:r>
            <a:r>
              <a:rPr lang="en-US" sz="2000" dirty="0" err="1" smtClean="0"/>
              <a:t>budskap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 marL="914400" lvl="1" indent="-512763">
              <a:lnSpc>
                <a:spcPts val="10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Fadderturneringer</a:t>
            </a:r>
            <a:r>
              <a:rPr lang="en-US" sz="2000" dirty="0" smtClean="0"/>
              <a:t>/</a:t>
            </a:r>
            <a:r>
              <a:rPr lang="en-US" sz="2000" dirty="0" err="1" smtClean="0"/>
              <a:t>ordninger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pPr marL="914400" lvl="1" indent="-512763">
              <a:lnSpc>
                <a:spcPts val="10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Grunnkurs</a:t>
            </a:r>
            <a:r>
              <a:rPr lang="en-US" sz="2000" dirty="0" smtClean="0"/>
              <a:t> </a:t>
            </a:r>
            <a:r>
              <a:rPr lang="en-US" sz="2000" dirty="0" err="1" smtClean="0"/>
              <a:t>og</a:t>
            </a:r>
            <a:r>
              <a:rPr lang="en-US" sz="2000" dirty="0" smtClean="0"/>
              <a:t> </a:t>
            </a:r>
            <a:r>
              <a:rPr lang="en-US" sz="2000" dirty="0" err="1" smtClean="0"/>
              <a:t>videregående</a:t>
            </a:r>
            <a:r>
              <a:rPr lang="en-US" sz="2000" dirty="0" smtClean="0"/>
              <a:t> </a:t>
            </a:r>
            <a:r>
              <a:rPr lang="en-US" sz="2000" dirty="0" err="1" smtClean="0"/>
              <a:t>kursutdanning</a:t>
            </a:r>
            <a:r>
              <a:rPr lang="en-US" sz="2000" dirty="0" smtClean="0"/>
              <a:t>.</a:t>
            </a:r>
            <a:endParaRPr lang="en-US" sz="2000" dirty="0"/>
          </a:p>
          <a:p>
            <a:pPr marL="914400" lvl="1" indent="-512763">
              <a:lnSpc>
                <a:spcPts val="10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Ufarliggjøre</a:t>
            </a:r>
            <a:r>
              <a:rPr lang="en-US" sz="2000" dirty="0" smtClean="0"/>
              <a:t> </a:t>
            </a:r>
            <a:r>
              <a:rPr lang="en-US" sz="2000" dirty="0" err="1"/>
              <a:t>bridgen</a:t>
            </a:r>
            <a:r>
              <a:rPr lang="en-US" sz="2000" dirty="0"/>
              <a:t>.</a:t>
            </a:r>
          </a:p>
          <a:p>
            <a:pPr marL="914400" lvl="1" indent="-512763">
              <a:lnSpc>
                <a:spcPts val="10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Få</a:t>
            </a:r>
            <a:r>
              <a:rPr lang="en-US" sz="2000" dirty="0" smtClean="0"/>
              <a:t> </a:t>
            </a:r>
            <a:r>
              <a:rPr lang="en-US" sz="2000" dirty="0" err="1"/>
              <a:t>bort</a:t>
            </a:r>
            <a:r>
              <a:rPr lang="en-US" sz="2000" dirty="0"/>
              <a:t> </a:t>
            </a:r>
            <a:r>
              <a:rPr lang="en-US" sz="2000" dirty="0" err="1"/>
              <a:t>myter</a:t>
            </a:r>
            <a:r>
              <a:rPr lang="en-US" sz="2000" dirty="0"/>
              <a:t>(</a:t>
            </a:r>
            <a:r>
              <a:rPr lang="en-US" sz="2000" dirty="0" err="1"/>
              <a:t>ikke</a:t>
            </a:r>
            <a:r>
              <a:rPr lang="en-US" sz="2000" dirty="0"/>
              <a:t> </a:t>
            </a:r>
            <a:r>
              <a:rPr lang="en-US" sz="2000" dirty="0" err="1"/>
              <a:t>vanskelig</a:t>
            </a:r>
            <a:r>
              <a:rPr lang="en-US" sz="2000" dirty="0"/>
              <a:t>/</a:t>
            </a:r>
            <a:r>
              <a:rPr lang="en-US" sz="2000" dirty="0" err="1"/>
              <a:t>farlig-gubbesport</a:t>
            </a:r>
            <a:r>
              <a:rPr lang="en-US" sz="2000" dirty="0"/>
              <a:t>)</a:t>
            </a:r>
          </a:p>
          <a:p>
            <a:pPr marL="914400" lvl="1" indent="-512763">
              <a:lnSpc>
                <a:spcPts val="10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Helgekurs</a:t>
            </a:r>
            <a:r>
              <a:rPr lang="en-US" sz="2000" dirty="0" smtClean="0"/>
              <a:t>.</a:t>
            </a:r>
          </a:p>
          <a:p>
            <a:pPr marL="914400" lvl="1" indent="-512763">
              <a:lnSpc>
                <a:spcPts val="1300"/>
              </a:lnSpc>
              <a:spcBef>
                <a:spcPts val="563"/>
              </a:spcBef>
              <a:spcAft>
                <a:spcPts val="1425"/>
              </a:spcAft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3.	”WE </a:t>
            </a:r>
            <a:r>
              <a:rPr lang="en-US" sz="2000" dirty="0"/>
              <a:t>WANT YOU!” </a:t>
            </a:r>
            <a:r>
              <a:rPr lang="en-US" sz="2000" dirty="0" err="1"/>
              <a:t>viderføres</a:t>
            </a:r>
            <a:r>
              <a:rPr lang="en-US" sz="2000" dirty="0" smtClean="0"/>
              <a:t>.</a:t>
            </a:r>
            <a:endParaRPr lang="en-US" sz="2000" dirty="0"/>
          </a:p>
          <a:p>
            <a:pPr marL="914400" lvl="1" indent="-512763">
              <a:spcBef>
                <a:spcPts val="563"/>
              </a:spcBef>
              <a:spcAft>
                <a:spcPts val="1425"/>
              </a:spcAft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4.	</a:t>
            </a:r>
            <a:r>
              <a:rPr lang="en-US" sz="2000" dirty="0" err="1" smtClean="0"/>
              <a:t>Øke</a:t>
            </a:r>
            <a:r>
              <a:rPr lang="en-US" sz="2000" dirty="0" smtClean="0"/>
              <a:t> </a:t>
            </a:r>
            <a:r>
              <a:rPr lang="en-US" sz="2000" dirty="0" err="1"/>
              <a:t>medlemstallet</a:t>
            </a:r>
            <a:r>
              <a:rPr lang="en-US" sz="2000" dirty="0"/>
              <a:t>.</a:t>
            </a:r>
          </a:p>
          <a:p>
            <a:pPr marL="914400" lvl="1" indent="-512763">
              <a:spcBef>
                <a:spcPts val="563"/>
              </a:spcBef>
              <a:spcAft>
                <a:spcPts val="1425"/>
              </a:spcAft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5</a:t>
            </a:r>
          </a:p>
          <a:p>
            <a:pPr marL="914400" lvl="1" indent="-512763">
              <a:lnSpc>
                <a:spcPts val="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/>
              <a:t> </a:t>
            </a:r>
            <a:r>
              <a:rPr lang="en-US" sz="2000" dirty="0" err="1"/>
              <a:t>Lynkurs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Powerpoint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annet</a:t>
            </a:r>
            <a:r>
              <a:rPr lang="en-US" sz="2000" dirty="0"/>
              <a:t> </a:t>
            </a:r>
            <a:r>
              <a:rPr lang="en-US" sz="2000" dirty="0" err="1"/>
              <a:t>materiell</a:t>
            </a:r>
            <a:r>
              <a:rPr lang="en-US" sz="2000" dirty="0" smtClean="0"/>
              <a:t>. 	</a:t>
            </a:r>
            <a:endParaRPr lang="en-US" sz="2000" dirty="0" smtClean="0"/>
          </a:p>
          <a:p>
            <a:pPr marL="914400" lvl="1" indent="-512763">
              <a:lnSpc>
                <a:spcPts val="0"/>
              </a:lnSpc>
              <a:spcBef>
                <a:spcPts val="563"/>
              </a:spcBef>
              <a:spcAft>
                <a:spcPts val="1425"/>
              </a:spcAft>
              <a:buSzPct val="45000"/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err="1" smtClean="0"/>
              <a:t>Gode</a:t>
            </a:r>
            <a:r>
              <a:rPr lang="en-US" sz="2000" dirty="0" smtClean="0"/>
              <a:t> </a:t>
            </a:r>
            <a:r>
              <a:rPr lang="en-US" sz="2000" dirty="0" smtClean="0"/>
              <a:t>tips </a:t>
            </a:r>
            <a:r>
              <a:rPr lang="en-US" sz="2000" dirty="0" err="1" smtClean="0"/>
              <a:t>fra</a:t>
            </a:r>
            <a:r>
              <a:rPr lang="en-US" sz="2000" dirty="0" smtClean="0"/>
              <a:t> NBF.</a:t>
            </a:r>
            <a:endParaRPr lang="en-US" sz="2000" dirty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673600" y="1600200"/>
            <a:ext cx="4014788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Gruppe nr. </a:t>
            </a:r>
            <a:r>
              <a:rPr lang="nb-NO" dirty="0"/>
              <a:t>8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1800" b="1" dirty="0" smtClean="0"/>
              <a:t>Hvorfor </a:t>
            </a:r>
            <a:r>
              <a:rPr lang="nb-NO" sz="1800" b="1" dirty="0"/>
              <a:t>skal vi ha en rekrutteringskampanje? (og </a:t>
            </a:r>
            <a:r>
              <a:rPr lang="nb-NO" sz="1800" b="1" dirty="0" smtClean="0"/>
              <a:t>hvordan)</a:t>
            </a:r>
          </a:p>
          <a:p>
            <a:pPr lvl="1"/>
            <a:r>
              <a:rPr lang="nb-NO" sz="1800" dirty="0" smtClean="0"/>
              <a:t>Nye </a:t>
            </a:r>
            <a:r>
              <a:rPr lang="nb-NO" sz="1800" dirty="0"/>
              <a:t>impulser, få inn yngre </a:t>
            </a:r>
            <a:r>
              <a:rPr lang="nb-NO" sz="1800" dirty="0" smtClean="0"/>
              <a:t>folk</a:t>
            </a:r>
          </a:p>
          <a:p>
            <a:pPr lvl="1"/>
            <a:r>
              <a:rPr lang="nb-NO" sz="1800" dirty="0" smtClean="0"/>
              <a:t>nye </a:t>
            </a:r>
            <a:r>
              <a:rPr lang="nb-NO" sz="1800" dirty="0"/>
              <a:t>rekrutteringsmetoder for å nå ut til de vi ikke har nådd så langt - Sosiale medier</a:t>
            </a:r>
          </a:p>
          <a:p>
            <a:pPr lvl="1"/>
            <a:r>
              <a:rPr lang="nb-NO" sz="1800" dirty="0"/>
              <a:t>Øke medlemstallet - spre kunnskap om bridge</a:t>
            </a:r>
          </a:p>
          <a:p>
            <a:pPr lvl="1"/>
            <a:r>
              <a:rPr lang="nb-NO" sz="1800" dirty="0"/>
              <a:t>Få ned gjennomsnittsalderen</a:t>
            </a:r>
          </a:p>
          <a:p>
            <a:pPr lvl="1"/>
            <a:r>
              <a:rPr lang="nb-NO" sz="1800" dirty="0"/>
              <a:t>Skape miljø for rekruttering i klubben - få alle til å ta ansvar</a:t>
            </a:r>
          </a:p>
          <a:p>
            <a:pPr lvl="1"/>
            <a:r>
              <a:rPr lang="nb-NO" sz="1800" dirty="0"/>
              <a:t>Bedre anseelsen for bridgen frem mot EM</a:t>
            </a:r>
          </a:p>
          <a:p>
            <a:pPr lvl="1"/>
            <a:r>
              <a:rPr lang="nb-NO" sz="1800" dirty="0" err="1"/>
              <a:t>Ansvarliggjøre</a:t>
            </a:r>
            <a:r>
              <a:rPr lang="nb-NO" sz="1800" dirty="0"/>
              <a:t> hvert enkelt medlem for å rekruttere</a:t>
            </a:r>
          </a:p>
          <a:p>
            <a:pPr lvl="1"/>
            <a:r>
              <a:rPr lang="nb-NO" sz="1800" dirty="0"/>
              <a:t>Gi klubbene en ny giv</a:t>
            </a:r>
          </a:p>
          <a:p>
            <a:pPr lvl="1"/>
            <a:r>
              <a:rPr lang="nb-NO" sz="1800" dirty="0"/>
              <a:t>Få opp interessen blant alle - fokusere på det sosiale </a:t>
            </a:r>
            <a:endParaRPr lang="nb-NO" sz="1800" dirty="0" smtClean="0"/>
          </a:p>
          <a:p>
            <a:pPr marL="400050" lvl="1" indent="0">
              <a:buNone/>
            </a:pPr>
            <a:r>
              <a:rPr lang="nb-NO" sz="1800" dirty="0" smtClean="0"/>
              <a:t> </a:t>
            </a:r>
            <a:endParaRPr lang="nb-NO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1222</Words>
  <Application>Microsoft Office PowerPoint</Application>
  <PresentationFormat>Skjermfremvisning (4:3)</PresentationFormat>
  <Paragraphs>178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4" baseType="lpstr">
      <vt:lpstr>Egendefinert utforming</vt:lpstr>
      <vt:lpstr>Rekrutteringskampanjen  2013-2015</vt:lpstr>
      <vt:lpstr>Gruppe nr  1</vt:lpstr>
      <vt:lpstr>Gruppe 2</vt:lpstr>
      <vt:lpstr>Gruppe nr 3</vt:lpstr>
      <vt:lpstr>Gruppe 4</vt:lpstr>
      <vt:lpstr>Gruppe 5  </vt:lpstr>
      <vt:lpstr>Gruppe nr 6</vt:lpstr>
      <vt:lpstr>Gruppe 7</vt:lpstr>
      <vt:lpstr>Gruppe nr. 8</vt:lpstr>
      <vt:lpstr>Gruppe 8</vt:lpstr>
      <vt:lpstr>Gruppe 8</vt:lpstr>
      <vt:lpstr>Gruppe 9</vt:lpstr>
      <vt:lpstr>Gruppe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Marianne Harding</cp:lastModifiedBy>
  <cp:revision>51</cp:revision>
  <dcterms:created xsi:type="dcterms:W3CDTF">2009-09-03T09:22:12Z</dcterms:created>
  <dcterms:modified xsi:type="dcterms:W3CDTF">2013-04-16T11:34:00Z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