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797675" cy="9926638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Arial Black" pitchFamily="34" charset="0"/>
      <p:bold r:id="rId12"/>
    </p:embeddedFont>
    <p:embeddedFont>
      <p:font typeface="Overlock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6D50C29-A36C-43BF-B1AD-F6BB22BCDD78}">
  <a:tblStyle styleId="{F6D50C29-A36C-43BF-B1AD-F6BB22BCDD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C7AAC2-DCD8-4BDE-8D85-8AC4C188D64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A82A35-D9DC-4C59-A221-BD2BAD85D1E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177F32-822C-4ECB-9E39-9EE45E8F099E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98" y="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9894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15" name="Shape 15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1500" b="0" i="0" u="none" strike="noStrike" cap="none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BRIDGE</a:t>
              </a:r>
              <a:endParaRPr sz="8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4200" b="0" i="0" u="none" strike="noStrike" cap="non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THE #1 MIND SPORT</a:t>
              </a:r>
              <a:endParaRPr sz="42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53000" y="6453788"/>
            <a:ext cx="1111587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Lektion 5:</a:t>
            </a:r>
            <a:fld id="{00000000-1234-1234-1234-123412341234}" type="slidenum"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THE #1 MIND SPORT</a:t>
            </a:r>
            <a:endParaRPr sz="2800" b="0" i="0" u="none" strike="noStrike" cap="non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28937" y="1854001"/>
            <a:ext cx="8975972" cy="42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6">
            <a:alphaModFix/>
          </a:blip>
          <a:srcRect r="11010"/>
          <a:stretch/>
        </p:blipFill>
        <p:spPr>
          <a:xfrm>
            <a:off x="-1" y="0"/>
            <a:ext cx="99160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SvenskBridge_CMYK.eps"/>
          <p:cNvPicPr preferRelativeResize="0"/>
          <p:nvPr/>
        </p:nvPicPr>
        <p:blipFill rotWithShape="1">
          <a:blip r:embed="rId17">
            <a:alphaModFix/>
          </a:blip>
          <a:srcRect b="31313"/>
          <a:stretch/>
        </p:blipFill>
        <p:spPr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sv-SE" sz="18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Lektion 5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2748000" y="4329000"/>
            <a:ext cx="45450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</a:t>
            </a:r>
            <a:r>
              <a:rPr lang="sv-SE" sz="28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onkuranse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moment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</a:t>
            </a:r>
            <a:r>
              <a:rPr lang="sv-SE" sz="28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ng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Kontrakt o</a:t>
            </a:r>
            <a:r>
              <a:rPr lang="sv-SE">
                <a:latin typeface="Arial Black"/>
                <a:ea typeface="Arial Black"/>
                <a:cs typeface="Arial Black"/>
                <a:sym typeface="Arial Black"/>
              </a:rPr>
              <a:t>g</a:t>
            </a:r>
            <a:r>
              <a:rPr lang="sv-SE"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po</a:t>
            </a:r>
            <a:r>
              <a:rPr lang="sv-SE"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sv-SE"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ng</a:t>
            </a:r>
            <a:endParaRPr sz="44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02" name="Shape 102"/>
          <p:cNvGraphicFramePr/>
          <p:nvPr>
            <p:extLst>
              <p:ext uri="{D42A27DB-BD31-4B8C-83A1-F6EECF244321}">
                <p14:modId xmlns:p14="http://schemas.microsoft.com/office/powerpoint/2010/main" val="593561516"/>
              </p:ext>
            </p:extLst>
          </p:nvPr>
        </p:nvGraphicFramePr>
        <p:xfrm>
          <a:off x="5249460" y="1688040"/>
          <a:ext cx="3842000" cy="1483400"/>
        </p:xfrm>
        <a:graphic>
          <a:graphicData uri="http://schemas.openxmlformats.org/drawingml/2006/table">
            <a:tbl>
              <a:tblPr firstRow="1" bandRow="1">
                <a:noFill/>
                <a:tableStyleId>{F6D50C29-A36C-43BF-B1AD-F6BB22BCDD78}</a:tableStyleId>
              </a:tblPr>
              <a:tblGrid>
                <a:gridCol w="1142000"/>
                <a:gridCol w="1395000"/>
                <a:gridCol w="1305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u="none" strike="noStrike" cap="none" dirty="0"/>
                        <a:t>Kontrakt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 smtClean="0"/>
                        <a:t>Hjemgang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Ekstra stikk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1NT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90 poeng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30 poeng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1    /1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80 poeng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30 poeng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1    /1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70 poeng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20 poeng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pSp>
        <p:nvGrpSpPr>
          <p:cNvPr id="103" name="Shape 103"/>
          <p:cNvGrpSpPr/>
          <p:nvPr/>
        </p:nvGrpSpPr>
        <p:grpSpPr>
          <a:xfrm>
            <a:off x="5468598" y="2543040"/>
            <a:ext cx="577311" cy="520563"/>
            <a:chOff x="5468598" y="2543040"/>
            <a:chExt cx="577311" cy="520563"/>
          </a:xfrm>
        </p:grpSpPr>
        <p:sp>
          <p:nvSpPr>
            <p:cNvPr id="104" name="Shape 104" descr="90 %"/>
            <p:cNvSpPr/>
            <p:nvPr/>
          </p:nvSpPr>
          <p:spPr>
            <a:xfrm>
              <a:off x="5474460" y="2543040"/>
              <a:ext cx="140408" cy="151338"/>
            </a:xfrm>
            <a:custGeom>
              <a:avLst/>
              <a:gdLst/>
              <a:ahLst/>
              <a:cxnLst/>
              <a:rect l="0" t="0" r="0" b="0"/>
              <a:pathLst>
                <a:path w="154" h="180" extrusionOk="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5885322" y="2547006"/>
              <a:ext cx="144613" cy="153021"/>
            </a:xfrm>
            <a:custGeom>
              <a:avLst/>
              <a:gdLst/>
              <a:ahLst/>
              <a:cxnLst/>
              <a:rect l="0" t="0" r="0" b="0"/>
              <a:pathLst>
                <a:path w="159" h="182" extrusionOk="0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5468598" y="2903040"/>
              <a:ext cx="153861" cy="153860"/>
            </a:xfrm>
            <a:custGeom>
              <a:avLst/>
              <a:gdLst/>
              <a:ahLst/>
              <a:cxnLst/>
              <a:rect l="0" t="0" r="0" b="0"/>
              <a:pathLst>
                <a:path w="169" h="183" extrusionOk="0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7" descr="90 %"/>
            <p:cNvSpPr/>
            <p:nvPr/>
          </p:nvSpPr>
          <p:spPr>
            <a:xfrm>
              <a:off x="5885322" y="2908902"/>
              <a:ext cx="160587" cy="154701"/>
            </a:xfrm>
            <a:custGeom>
              <a:avLst/>
              <a:gdLst/>
              <a:ahLst/>
              <a:cxnLst/>
              <a:rect l="0" t="0" r="0" b="0"/>
              <a:pathLst>
                <a:path w="176" h="184" extrusionOk="0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rgbClr val="AEABAB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08" name="Shape 108"/>
          <p:cNvGraphicFramePr/>
          <p:nvPr>
            <p:extLst>
              <p:ext uri="{D42A27DB-BD31-4B8C-83A1-F6EECF244321}">
                <p14:modId xmlns:p14="http://schemas.microsoft.com/office/powerpoint/2010/main" val="3567476784"/>
              </p:ext>
            </p:extLst>
          </p:nvPr>
        </p:nvGraphicFramePr>
        <p:xfrm>
          <a:off x="1003300" y="1677246"/>
          <a:ext cx="3805684" cy="1483400"/>
        </p:xfrm>
        <a:graphic>
          <a:graphicData uri="http://schemas.openxmlformats.org/drawingml/2006/table">
            <a:tbl>
              <a:tblPr firstRow="1" bandRow="1">
                <a:noFill/>
                <a:tableStyleId>{0FC7AAC2-DCD8-4BDE-8D85-8AC4C188D64E}</a:tableStyleId>
              </a:tblPr>
              <a:tblGrid>
                <a:gridCol w="2277657"/>
                <a:gridCol w="1528027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Kontrakt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7 stikk med    </a:t>
                      </a:r>
                      <a:r>
                        <a:rPr lang="sv-SE" sz="1800" dirty="0" smtClean="0"/>
                        <a:t> trumf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1 Hj eller 1</a:t>
                      </a:r>
                      <a:endParaRPr sz="180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9 stikk uten </a:t>
                      </a:r>
                      <a:r>
                        <a:rPr lang="sv-SE" sz="1800" dirty="0" smtClean="0"/>
                        <a:t>trumf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3NT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12 stikk med     </a:t>
                      </a:r>
                      <a:r>
                        <a:rPr lang="sv-SE" sz="1800" dirty="0" smtClean="0"/>
                        <a:t>trumf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6 Sp eller 6</a:t>
                      </a:r>
                      <a:endParaRPr sz="18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pSp>
        <p:nvGrpSpPr>
          <p:cNvPr id="109" name="Shape 109"/>
          <p:cNvGrpSpPr/>
          <p:nvPr/>
        </p:nvGrpSpPr>
        <p:grpSpPr>
          <a:xfrm>
            <a:off x="2191028" y="2149320"/>
            <a:ext cx="2401932" cy="898098"/>
            <a:chOff x="2187420" y="2149320"/>
            <a:chExt cx="2401932" cy="898098"/>
          </a:xfrm>
        </p:grpSpPr>
        <p:sp>
          <p:nvSpPr>
            <p:cNvPr id="110" name="Shape 110" descr="90 %"/>
            <p:cNvSpPr/>
            <p:nvPr/>
          </p:nvSpPr>
          <p:spPr>
            <a:xfrm>
              <a:off x="4448944" y="2896080"/>
              <a:ext cx="140408" cy="151338"/>
            </a:xfrm>
            <a:custGeom>
              <a:avLst/>
              <a:gdLst/>
              <a:ahLst/>
              <a:cxnLst/>
              <a:rect l="0" t="0" r="0" b="0"/>
              <a:pathLst>
                <a:path w="154" h="180" extrusionOk="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4444739" y="2149320"/>
              <a:ext cx="144613" cy="153021"/>
            </a:xfrm>
            <a:custGeom>
              <a:avLst/>
              <a:gdLst/>
              <a:ahLst/>
              <a:cxnLst/>
              <a:rect l="0" t="0" r="0" b="0"/>
              <a:pathLst>
                <a:path w="159" h="182" extrusionOk="0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 descr="90 %"/>
            <p:cNvSpPr/>
            <p:nvPr/>
          </p:nvSpPr>
          <p:spPr>
            <a:xfrm>
              <a:off x="2343420" y="2896080"/>
              <a:ext cx="140408" cy="151338"/>
            </a:xfrm>
            <a:custGeom>
              <a:avLst/>
              <a:gdLst/>
              <a:ahLst/>
              <a:cxnLst/>
              <a:rect l="0" t="0" r="0" b="0"/>
              <a:pathLst>
                <a:path w="154" h="180" extrusionOk="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2187420" y="2164560"/>
              <a:ext cx="144613" cy="153021"/>
            </a:xfrm>
            <a:custGeom>
              <a:avLst/>
              <a:gdLst/>
              <a:ahLst/>
              <a:cxnLst/>
              <a:rect l="0" t="0" r="0" b="0"/>
              <a:pathLst>
                <a:path w="159" h="182" extrusionOk="0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14" name="Shape 114"/>
          <p:cNvGraphicFramePr/>
          <p:nvPr/>
        </p:nvGraphicFramePr>
        <p:xfrm>
          <a:off x="2809240" y="3666066"/>
          <a:ext cx="3370575" cy="2225100"/>
        </p:xfrm>
        <a:graphic>
          <a:graphicData uri="http://schemas.openxmlformats.org/drawingml/2006/table">
            <a:tbl>
              <a:tblPr firstRow="1" bandRow="1">
                <a:noFill/>
                <a:tableStyleId>{59A82A35-D9DC-4C59-A221-BD2BAD85D1EA}</a:tableStyleId>
              </a:tblPr>
              <a:tblGrid>
                <a:gridCol w="1465575"/>
                <a:gridCol w="1905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3NT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Utgang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4    /4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Utgang i major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5    /5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Utgang i minor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6NT/6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Lilleslem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7NT/7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Storeslem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pSp>
        <p:nvGrpSpPr>
          <p:cNvPr id="115" name="Shape 115"/>
          <p:cNvGrpSpPr/>
          <p:nvPr/>
        </p:nvGrpSpPr>
        <p:grpSpPr>
          <a:xfrm>
            <a:off x="3029220" y="4061460"/>
            <a:ext cx="4948920" cy="1844252"/>
            <a:chOff x="1208040" y="3939540"/>
            <a:chExt cx="4948920" cy="1844252"/>
          </a:xfrm>
        </p:grpSpPr>
        <p:grpSp>
          <p:nvGrpSpPr>
            <p:cNvPr id="116" name="Shape 116"/>
            <p:cNvGrpSpPr/>
            <p:nvPr/>
          </p:nvGrpSpPr>
          <p:grpSpPr>
            <a:xfrm>
              <a:off x="1208040" y="4397220"/>
              <a:ext cx="872967" cy="1274841"/>
              <a:chOff x="1208040" y="4397220"/>
              <a:chExt cx="872967" cy="1274841"/>
            </a:xfrm>
          </p:grpSpPr>
          <p:grpSp>
            <p:nvGrpSpPr>
              <p:cNvPr id="117" name="Shape 117"/>
              <p:cNvGrpSpPr/>
              <p:nvPr/>
            </p:nvGrpSpPr>
            <p:grpSpPr>
              <a:xfrm>
                <a:off x="1665240" y="5136360"/>
                <a:ext cx="415767" cy="162321"/>
                <a:chOff x="1718580" y="5159220"/>
                <a:chExt cx="415767" cy="162321"/>
              </a:xfrm>
            </p:grpSpPr>
            <p:sp>
              <p:nvSpPr>
                <p:cNvPr id="118" name="Shape 118" descr="90 %"/>
                <p:cNvSpPr/>
                <p:nvPr/>
              </p:nvSpPr>
              <p:spPr>
                <a:xfrm>
                  <a:off x="1718580" y="5159220"/>
                  <a:ext cx="140408" cy="1513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4" h="180" extrusionOk="0">
                      <a:moveTo>
                        <a:pt x="78" y="179"/>
                      </a:moveTo>
                      <a:lnTo>
                        <a:pt x="97" y="179"/>
                      </a:lnTo>
                      <a:lnTo>
                        <a:pt x="97" y="178"/>
                      </a:lnTo>
                      <a:lnTo>
                        <a:pt x="89" y="166"/>
                      </a:lnTo>
                      <a:lnTo>
                        <a:pt x="86" y="153"/>
                      </a:lnTo>
                      <a:lnTo>
                        <a:pt x="86" y="130"/>
                      </a:lnTo>
                      <a:lnTo>
                        <a:pt x="87" y="130"/>
                      </a:lnTo>
                      <a:lnTo>
                        <a:pt x="93" y="148"/>
                      </a:lnTo>
                      <a:lnTo>
                        <a:pt x="99" y="155"/>
                      </a:lnTo>
                      <a:lnTo>
                        <a:pt x="106" y="160"/>
                      </a:lnTo>
                      <a:lnTo>
                        <a:pt x="114" y="163"/>
                      </a:lnTo>
                      <a:lnTo>
                        <a:pt x="119" y="164"/>
                      </a:lnTo>
                      <a:lnTo>
                        <a:pt x="123" y="165"/>
                      </a:lnTo>
                      <a:lnTo>
                        <a:pt x="131" y="163"/>
                      </a:lnTo>
                      <a:lnTo>
                        <a:pt x="140" y="159"/>
                      </a:lnTo>
                      <a:lnTo>
                        <a:pt x="140" y="158"/>
                      </a:lnTo>
                      <a:lnTo>
                        <a:pt x="150" y="143"/>
                      </a:lnTo>
                      <a:lnTo>
                        <a:pt x="153" y="126"/>
                      </a:lnTo>
                      <a:lnTo>
                        <a:pt x="153" y="121"/>
                      </a:lnTo>
                      <a:lnTo>
                        <a:pt x="152" y="117"/>
                      </a:lnTo>
                      <a:lnTo>
                        <a:pt x="150" y="108"/>
                      </a:lnTo>
                      <a:lnTo>
                        <a:pt x="140" y="93"/>
                      </a:lnTo>
                      <a:lnTo>
                        <a:pt x="140" y="94"/>
                      </a:lnTo>
                      <a:lnTo>
                        <a:pt x="115" y="58"/>
                      </a:lnTo>
                      <a:lnTo>
                        <a:pt x="117" y="59"/>
                      </a:lnTo>
                      <a:lnTo>
                        <a:pt x="95" y="31"/>
                      </a:lnTo>
                      <a:lnTo>
                        <a:pt x="77" y="1"/>
                      </a:lnTo>
                      <a:lnTo>
                        <a:pt x="76" y="0"/>
                      </a:lnTo>
                      <a:lnTo>
                        <a:pt x="58" y="31"/>
                      </a:lnTo>
                      <a:lnTo>
                        <a:pt x="37" y="59"/>
                      </a:lnTo>
                      <a:lnTo>
                        <a:pt x="38" y="58"/>
                      </a:lnTo>
                      <a:lnTo>
                        <a:pt x="13" y="94"/>
                      </a:lnTo>
                      <a:lnTo>
                        <a:pt x="13" y="93"/>
                      </a:lnTo>
                      <a:lnTo>
                        <a:pt x="3" y="108"/>
                      </a:lnTo>
                      <a:lnTo>
                        <a:pt x="0" y="125"/>
                      </a:lnTo>
                      <a:lnTo>
                        <a:pt x="3" y="143"/>
                      </a:lnTo>
                      <a:lnTo>
                        <a:pt x="13" y="158"/>
                      </a:lnTo>
                      <a:lnTo>
                        <a:pt x="21" y="163"/>
                      </a:lnTo>
                      <a:lnTo>
                        <a:pt x="30" y="164"/>
                      </a:lnTo>
                      <a:lnTo>
                        <a:pt x="34" y="164"/>
                      </a:lnTo>
                      <a:lnTo>
                        <a:pt x="39" y="163"/>
                      </a:lnTo>
                      <a:lnTo>
                        <a:pt x="47" y="160"/>
                      </a:lnTo>
                      <a:lnTo>
                        <a:pt x="54" y="155"/>
                      </a:lnTo>
                      <a:lnTo>
                        <a:pt x="60" y="148"/>
                      </a:lnTo>
                      <a:lnTo>
                        <a:pt x="64" y="140"/>
                      </a:lnTo>
                      <a:lnTo>
                        <a:pt x="66" y="130"/>
                      </a:lnTo>
                      <a:lnTo>
                        <a:pt x="67" y="130"/>
                      </a:lnTo>
                      <a:lnTo>
                        <a:pt x="67" y="153"/>
                      </a:lnTo>
                      <a:lnTo>
                        <a:pt x="64" y="166"/>
                      </a:lnTo>
                      <a:lnTo>
                        <a:pt x="56" y="178"/>
                      </a:lnTo>
                      <a:lnTo>
                        <a:pt x="56" y="179"/>
                      </a:lnTo>
                      <a:lnTo>
                        <a:pt x="76" y="179"/>
                      </a:lnTo>
                      <a:lnTo>
                        <a:pt x="78" y="179"/>
                      </a:lnTo>
                    </a:path>
                  </a:pathLst>
                </a:custGeom>
                <a:solidFill>
                  <a:schemeClr val="dk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Shape 119"/>
                <p:cNvSpPr/>
                <p:nvPr/>
              </p:nvSpPr>
              <p:spPr>
                <a:xfrm>
                  <a:off x="1798800" y="5166840"/>
                  <a:ext cx="144613" cy="15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9" h="182" extrusionOk="0">
                      <a:moveTo>
                        <a:pt x="80" y="181"/>
                      </a:moveTo>
                      <a:lnTo>
                        <a:pt x="111" y="135"/>
                      </a:lnTo>
                      <a:lnTo>
                        <a:pt x="109" y="135"/>
                      </a:lnTo>
                      <a:lnTo>
                        <a:pt x="132" y="107"/>
                      </a:lnTo>
                      <a:lnTo>
                        <a:pt x="151" y="75"/>
                      </a:lnTo>
                      <a:lnTo>
                        <a:pt x="151" y="76"/>
                      </a:lnTo>
                      <a:lnTo>
                        <a:pt x="156" y="62"/>
                      </a:lnTo>
                      <a:lnTo>
                        <a:pt x="158" y="45"/>
                      </a:lnTo>
                      <a:lnTo>
                        <a:pt x="158" y="41"/>
                      </a:lnTo>
                      <a:lnTo>
                        <a:pt x="157" y="38"/>
                      </a:lnTo>
                      <a:lnTo>
                        <a:pt x="156" y="30"/>
                      </a:lnTo>
                      <a:lnTo>
                        <a:pt x="151" y="14"/>
                      </a:lnTo>
                      <a:lnTo>
                        <a:pt x="145" y="8"/>
                      </a:lnTo>
                      <a:lnTo>
                        <a:pt x="138" y="4"/>
                      </a:lnTo>
                      <a:lnTo>
                        <a:pt x="122" y="0"/>
                      </a:lnTo>
                      <a:lnTo>
                        <a:pt x="119" y="0"/>
                      </a:lnTo>
                      <a:lnTo>
                        <a:pt x="115" y="1"/>
                      </a:lnTo>
                      <a:lnTo>
                        <a:pt x="107" y="3"/>
                      </a:lnTo>
                      <a:lnTo>
                        <a:pt x="100" y="8"/>
                      </a:lnTo>
                      <a:lnTo>
                        <a:pt x="94" y="14"/>
                      </a:lnTo>
                      <a:lnTo>
                        <a:pt x="95" y="14"/>
                      </a:lnTo>
                      <a:lnTo>
                        <a:pt x="87" y="35"/>
                      </a:lnTo>
                      <a:lnTo>
                        <a:pt x="84" y="41"/>
                      </a:lnTo>
                      <a:lnTo>
                        <a:pt x="79" y="43"/>
                      </a:lnTo>
                      <a:lnTo>
                        <a:pt x="74" y="41"/>
                      </a:lnTo>
                      <a:lnTo>
                        <a:pt x="71" y="35"/>
                      </a:lnTo>
                      <a:lnTo>
                        <a:pt x="62" y="14"/>
                      </a:lnTo>
                      <a:lnTo>
                        <a:pt x="63" y="14"/>
                      </a:lnTo>
                      <a:lnTo>
                        <a:pt x="57" y="8"/>
                      </a:lnTo>
                      <a:lnTo>
                        <a:pt x="51" y="4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1"/>
                      </a:lnTo>
                      <a:lnTo>
                        <a:pt x="20" y="3"/>
                      </a:lnTo>
                      <a:lnTo>
                        <a:pt x="13" y="8"/>
                      </a:lnTo>
                      <a:lnTo>
                        <a:pt x="7" y="14"/>
                      </a:lnTo>
                      <a:lnTo>
                        <a:pt x="2" y="30"/>
                      </a:lnTo>
                      <a:lnTo>
                        <a:pt x="0" y="45"/>
                      </a:lnTo>
                      <a:lnTo>
                        <a:pt x="1" y="61"/>
                      </a:lnTo>
                      <a:lnTo>
                        <a:pt x="7" y="76"/>
                      </a:lnTo>
                      <a:lnTo>
                        <a:pt x="6" y="75"/>
                      </a:lnTo>
                      <a:lnTo>
                        <a:pt x="26" y="106"/>
                      </a:lnTo>
                      <a:lnTo>
                        <a:pt x="48" y="135"/>
                      </a:lnTo>
                      <a:lnTo>
                        <a:pt x="47" y="135"/>
                      </a:lnTo>
                      <a:lnTo>
                        <a:pt x="78" y="181"/>
                      </a:lnTo>
                      <a:lnTo>
                        <a:pt x="80" y="181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Shape 120"/>
                <p:cNvSpPr/>
                <p:nvPr/>
              </p:nvSpPr>
              <p:spPr>
                <a:xfrm>
                  <a:off x="1879020" y="5166840"/>
                  <a:ext cx="153861" cy="1538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9" h="183" extrusionOk="0">
                      <a:moveTo>
                        <a:pt x="1" y="91"/>
                      </a:moveTo>
                      <a:lnTo>
                        <a:pt x="26" y="71"/>
                      </a:lnTo>
                      <a:lnTo>
                        <a:pt x="48" y="49"/>
                      </a:lnTo>
                      <a:lnTo>
                        <a:pt x="67" y="26"/>
                      </a:lnTo>
                      <a:lnTo>
                        <a:pt x="85" y="0"/>
                      </a:lnTo>
                      <a:lnTo>
                        <a:pt x="84" y="1"/>
                      </a:lnTo>
                      <a:lnTo>
                        <a:pt x="101" y="26"/>
                      </a:lnTo>
                      <a:lnTo>
                        <a:pt x="120" y="50"/>
                      </a:lnTo>
                      <a:lnTo>
                        <a:pt x="143" y="71"/>
                      </a:lnTo>
                      <a:lnTo>
                        <a:pt x="168" y="91"/>
                      </a:lnTo>
                      <a:lnTo>
                        <a:pt x="167" y="91"/>
                      </a:lnTo>
                      <a:lnTo>
                        <a:pt x="142" y="111"/>
                      </a:lnTo>
                      <a:lnTo>
                        <a:pt x="120" y="133"/>
                      </a:lnTo>
                      <a:lnTo>
                        <a:pt x="100" y="156"/>
                      </a:lnTo>
                      <a:lnTo>
                        <a:pt x="83" y="182"/>
                      </a:lnTo>
                      <a:lnTo>
                        <a:pt x="66" y="157"/>
                      </a:lnTo>
                      <a:lnTo>
                        <a:pt x="47" y="133"/>
                      </a:lnTo>
                      <a:lnTo>
                        <a:pt x="24" y="111"/>
                      </a:lnTo>
                      <a:lnTo>
                        <a:pt x="0" y="91"/>
                      </a:lnTo>
                      <a:lnTo>
                        <a:pt x="1" y="91"/>
                      </a:lnTo>
                    </a:path>
                  </a:pathLst>
                </a:custGeom>
                <a:solidFill>
                  <a:srgbClr val="FF66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Shape 121" descr="90 %"/>
                <p:cNvSpPr/>
                <p:nvPr/>
              </p:nvSpPr>
              <p:spPr>
                <a:xfrm>
                  <a:off x="1973760" y="5166840"/>
                  <a:ext cx="160587" cy="154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6" h="184" extrusionOk="0">
                      <a:moveTo>
                        <a:pt x="68" y="183"/>
                      </a:moveTo>
                      <a:lnTo>
                        <a:pt x="71" y="179"/>
                      </a:lnTo>
                      <a:lnTo>
                        <a:pt x="75" y="173"/>
                      </a:lnTo>
                      <a:lnTo>
                        <a:pt x="79" y="161"/>
                      </a:lnTo>
                      <a:lnTo>
                        <a:pt x="79" y="157"/>
                      </a:lnTo>
                      <a:lnTo>
                        <a:pt x="79" y="154"/>
                      </a:lnTo>
                      <a:lnTo>
                        <a:pt x="79" y="136"/>
                      </a:lnTo>
                      <a:lnTo>
                        <a:pt x="77" y="131"/>
                      </a:lnTo>
                      <a:lnTo>
                        <a:pt x="75" y="130"/>
                      </a:lnTo>
                      <a:lnTo>
                        <a:pt x="70" y="131"/>
                      </a:lnTo>
                      <a:lnTo>
                        <a:pt x="61" y="142"/>
                      </a:lnTo>
                      <a:lnTo>
                        <a:pt x="53" y="150"/>
                      </a:lnTo>
                      <a:lnTo>
                        <a:pt x="44" y="155"/>
                      </a:lnTo>
                      <a:lnTo>
                        <a:pt x="27" y="157"/>
                      </a:lnTo>
                      <a:lnTo>
                        <a:pt x="14" y="152"/>
                      </a:lnTo>
                      <a:lnTo>
                        <a:pt x="7" y="144"/>
                      </a:lnTo>
                      <a:lnTo>
                        <a:pt x="3" y="138"/>
                      </a:lnTo>
                      <a:lnTo>
                        <a:pt x="0" y="126"/>
                      </a:lnTo>
                      <a:lnTo>
                        <a:pt x="0" y="111"/>
                      </a:lnTo>
                      <a:lnTo>
                        <a:pt x="3" y="100"/>
                      </a:lnTo>
                      <a:lnTo>
                        <a:pt x="8" y="88"/>
                      </a:lnTo>
                      <a:lnTo>
                        <a:pt x="15" y="80"/>
                      </a:lnTo>
                      <a:lnTo>
                        <a:pt x="24" y="76"/>
                      </a:lnTo>
                      <a:lnTo>
                        <a:pt x="34" y="75"/>
                      </a:lnTo>
                      <a:lnTo>
                        <a:pt x="47" y="78"/>
                      </a:lnTo>
                      <a:lnTo>
                        <a:pt x="63" y="86"/>
                      </a:lnTo>
                      <a:lnTo>
                        <a:pt x="72" y="89"/>
                      </a:lnTo>
                      <a:lnTo>
                        <a:pt x="76" y="89"/>
                      </a:lnTo>
                      <a:lnTo>
                        <a:pt x="77" y="84"/>
                      </a:lnTo>
                      <a:lnTo>
                        <a:pt x="77" y="80"/>
                      </a:lnTo>
                      <a:lnTo>
                        <a:pt x="72" y="75"/>
                      </a:lnTo>
                      <a:lnTo>
                        <a:pt x="60" y="65"/>
                      </a:lnTo>
                      <a:lnTo>
                        <a:pt x="55" y="55"/>
                      </a:lnTo>
                      <a:lnTo>
                        <a:pt x="51" y="46"/>
                      </a:lnTo>
                      <a:lnTo>
                        <a:pt x="50" y="35"/>
                      </a:lnTo>
                      <a:lnTo>
                        <a:pt x="54" y="19"/>
                      </a:lnTo>
                      <a:lnTo>
                        <a:pt x="60" y="11"/>
                      </a:lnTo>
                      <a:lnTo>
                        <a:pt x="65" y="6"/>
                      </a:lnTo>
                      <a:lnTo>
                        <a:pt x="75" y="1"/>
                      </a:lnTo>
                      <a:lnTo>
                        <a:pt x="83" y="0"/>
                      </a:lnTo>
                      <a:lnTo>
                        <a:pt x="88" y="0"/>
                      </a:lnTo>
                      <a:lnTo>
                        <a:pt x="93" y="0"/>
                      </a:lnTo>
                      <a:lnTo>
                        <a:pt x="101" y="3"/>
                      </a:lnTo>
                      <a:lnTo>
                        <a:pt x="110" y="6"/>
                      </a:lnTo>
                      <a:lnTo>
                        <a:pt x="116" y="11"/>
                      </a:lnTo>
                      <a:lnTo>
                        <a:pt x="123" y="23"/>
                      </a:lnTo>
                      <a:lnTo>
                        <a:pt x="125" y="33"/>
                      </a:lnTo>
                      <a:lnTo>
                        <a:pt x="125" y="42"/>
                      </a:lnTo>
                      <a:lnTo>
                        <a:pt x="124" y="45"/>
                      </a:lnTo>
                      <a:lnTo>
                        <a:pt x="122" y="52"/>
                      </a:lnTo>
                      <a:lnTo>
                        <a:pt x="119" y="58"/>
                      </a:lnTo>
                      <a:lnTo>
                        <a:pt x="116" y="63"/>
                      </a:lnTo>
                      <a:lnTo>
                        <a:pt x="113" y="67"/>
                      </a:lnTo>
                      <a:lnTo>
                        <a:pt x="107" y="72"/>
                      </a:lnTo>
                      <a:lnTo>
                        <a:pt x="103" y="75"/>
                      </a:lnTo>
                      <a:lnTo>
                        <a:pt x="99" y="79"/>
                      </a:lnTo>
                      <a:lnTo>
                        <a:pt x="98" y="84"/>
                      </a:lnTo>
                      <a:lnTo>
                        <a:pt x="98" y="88"/>
                      </a:lnTo>
                      <a:lnTo>
                        <a:pt x="103" y="90"/>
                      </a:lnTo>
                      <a:lnTo>
                        <a:pt x="105" y="89"/>
                      </a:lnTo>
                      <a:lnTo>
                        <a:pt x="111" y="86"/>
                      </a:lnTo>
                      <a:lnTo>
                        <a:pt x="116" y="84"/>
                      </a:lnTo>
                      <a:lnTo>
                        <a:pt x="121" y="80"/>
                      </a:lnTo>
                      <a:lnTo>
                        <a:pt x="133" y="77"/>
                      </a:lnTo>
                      <a:lnTo>
                        <a:pt x="146" y="75"/>
                      </a:lnTo>
                      <a:lnTo>
                        <a:pt x="151" y="76"/>
                      </a:lnTo>
                      <a:lnTo>
                        <a:pt x="158" y="79"/>
                      </a:lnTo>
                      <a:lnTo>
                        <a:pt x="161" y="81"/>
                      </a:lnTo>
                      <a:lnTo>
                        <a:pt x="169" y="91"/>
                      </a:lnTo>
                      <a:lnTo>
                        <a:pt x="173" y="100"/>
                      </a:lnTo>
                      <a:lnTo>
                        <a:pt x="174" y="108"/>
                      </a:lnTo>
                      <a:lnTo>
                        <a:pt x="175" y="119"/>
                      </a:lnTo>
                      <a:lnTo>
                        <a:pt x="174" y="128"/>
                      </a:lnTo>
                      <a:lnTo>
                        <a:pt x="173" y="134"/>
                      </a:lnTo>
                      <a:lnTo>
                        <a:pt x="170" y="141"/>
                      </a:lnTo>
                      <a:lnTo>
                        <a:pt x="170" y="139"/>
                      </a:lnTo>
                      <a:lnTo>
                        <a:pt x="173" y="135"/>
                      </a:lnTo>
                      <a:lnTo>
                        <a:pt x="168" y="143"/>
                      </a:lnTo>
                      <a:lnTo>
                        <a:pt x="161" y="152"/>
                      </a:lnTo>
                      <a:lnTo>
                        <a:pt x="148" y="157"/>
                      </a:lnTo>
                      <a:lnTo>
                        <a:pt x="139" y="157"/>
                      </a:lnTo>
                      <a:lnTo>
                        <a:pt x="128" y="153"/>
                      </a:lnTo>
                      <a:lnTo>
                        <a:pt x="117" y="145"/>
                      </a:lnTo>
                      <a:lnTo>
                        <a:pt x="109" y="136"/>
                      </a:lnTo>
                      <a:lnTo>
                        <a:pt x="104" y="131"/>
                      </a:lnTo>
                      <a:lnTo>
                        <a:pt x="99" y="130"/>
                      </a:lnTo>
                      <a:lnTo>
                        <a:pt x="96" y="133"/>
                      </a:lnTo>
                      <a:lnTo>
                        <a:pt x="96" y="143"/>
                      </a:lnTo>
                      <a:lnTo>
                        <a:pt x="96" y="153"/>
                      </a:lnTo>
                      <a:lnTo>
                        <a:pt x="96" y="160"/>
                      </a:lnTo>
                      <a:lnTo>
                        <a:pt x="98" y="167"/>
                      </a:lnTo>
                      <a:lnTo>
                        <a:pt x="99" y="173"/>
                      </a:lnTo>
                      <a:lnTo>
                        <a:pt x="103" y="179"/>
                      </a:lnTo>
                      <a:lnTo>
                        <a:pt x="106" y="183"/>
                      </a:lnTo>
                      <a:lnTo>
                        <a:pt x="68" y="183"/>
                      </a:lnTo>
                    </a:path>
                  </a:pathLst>
                </a:custGeom>
                <a:solidFill>
                  <a:srgbClr val="AEABAB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2" name="Shape 122" descr="90 %"/>
              <p:cNvSpPr/>
              <p:nvPr/>
            </p:nvSpPr>
            <p:spPr>
              <a:xfrm>
                <a:off x="1208040" y="4397220"/>
                <a:ext cx="140408" cy="151338"/>
              </a:xfrm>
              <a:custGeom>
                <a:avLst/>
                <a:gdLst/>
                <a:ahLst/>
                <a:cxnLst/>
                <a:rect l="0" t="0" r="0" b="0"/>
                <a:pathLst>
                  <a:path w="154" h="180" extrusionOk="0">
                    <a:moveTo>
                      <a:pt x="78" y="179"/>
                    </a:moveTo>
                    <a:lnTo>
                      <a:pt x="97" y="179"/>
                    </a:lnTo>
                    <a:lnTo>
                      <a:pt x="97" y="178"/>
                    </a:lnTo>
                    <a:lnTo>
                      <a:pt x="89" y="166"/>
                    </a:lnTo>
                    <a:lnTo>
                      <a:pt x="86" y="153"/>
                    </a:lnTo>
                    <a:lnTo>
                      <a:pt x="86" y="130"/>
                    </a:lnTo>
                    <a:lnTo>
                      <a:pt x="87" y="130"/>
                    </a:lnTo>
                    <a:lnTo>
                      <a:pt x="93" y="148"/>
                    </a:lnTo>
                    <a:lnTo>
                      <a:pt x="99" y="155"/>
                    </a:lnTo>
                    <a:lnTo>
                      <a:pt x="106" y="160"/>
                    </a:lnTo>
                    <a:lnTo>
                      <a:pt x="114" y="163"/>
                    </a:lnTo>
                    <a:lnTo>
                      <a:pt x="119" y="164"/>
                    </a:lnTo>
                    <a:lnTo>
                      <a:pt x="123" y="165"/>
                    </a:lnTo>
                    <a:lnTo>
                      <a:pt x="131" y="163"/>
                    </a:lnTo>
                    <a:lnTo>
                      <a:pt x="140" y="159"/>
                    </a:lnTo>
                    <a:lnTo>
                      <a:pt x="140" y="158"/>
                    </a:lnTo>
                    <a:lnTo>
                      <a:pt x="150" y="143"/>
                    </a:lnTo>
                    <a:lnTo>
                      <a:pt x="153" y="126"/>
                    </a:lnTo>
                    <a:lnTo>
                      <a:pt x="153" y="121"/>
                    </a:lnTo>
                    <a:lnTo>
                      <a:pt x="152" y="117"/>
                    </a:lnTo>
                    <a:lnTo>
                      <a:pt x="150" y="108"/>
                    </a:lnTo>
                    <a:lnTo>
                      <a:pt x="140" y="93"/>
                    </a:lnTo>
                    <a:lnTo>
                      <a:pt x="140" y="94"/>
                    </a:lnTo>
                    <a:lnTo>
                      <a:pt x="115" y="58"/>
                    </a:lnTo>
                    <a:lnTo>
                      <a:pt x="117" y="59"/>
                    </a:lnTo>
                    <a:lnTo>
                      <a:pt x="95" y="31"/>
                    </a:lnTo>
                    <a:lnTo>
                      <a:pt x="77" y="1"/>
                    </a:lnTo>
                    <a:lnTo>
                      <a:pt x="76" y="0"/>
                    </a:lnTo>
                    <a:lnTo>
                      <a:pt x="58" y="31"/>
                    </a:lnTo>
                    <a:lnTo>
                      <a:pt x="37" y="59"/>
                    </a:lnTo>
                    <a:lnTo>
                      <a:pt x="38" y="58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3" y="108"/>
                    </a:lnTo>
                    <a:lnTo>
                      <a:pt x="0" y="125"/>
                    </a:lnTo>
                    <a:lnTo>
                      <a:pt x="3" y="143"/>
                    </a:lnTo>
                    <a:lnTo>
                      <a:pt x="13" y="158"/>
                    </a:lnTo>
                    <a:lnTo>
                      <a:pt x="21" y="163"/>
                    </a:lnTo>
                    <a:lnTo>
                      <a:pt x="30" y="164"/>
                    </a:lnTo>
                    <a:lnTo>
                      <a:pt x="34" y="164"/>
                    </a:lnTo>
                    <a:lnTo>
                      <a:pt x="39" y="163"/>
                    </a:lnTo>
                    <a:lnTo>
                      <a:pt x="47" y="160"/>
                    </a:lnTo>
                    <a:lnTo>
                      <a:pt x="54" y="155"/>
                    </a:lnTo>
                    <a:lnTo>
                      <a:pt x="60" y="148"/>
                    </a:lnTo>
                    <a:lnTo>
                      <a:pt x="64" y="140"/>
                    </a:lnTo>
                    <a:lnTo>
                      <a:pt x="66" y="130"/>
                    </a:lnTo>
                    <a:lnTo>
                      <a:pt x="67" y="130"/>
                    </a:lnTo>
                    <a:lnTo>
                      <a:pt x="67" y="153"/>
                    </a:lnTo>
                    <a:lnTo>
                      <a:pt x="64" y="166"/>
                    </a:lnTo>
                    <a:lnTo>
                      <a:pt x="56" y="178"/>
                    </a:lnTo>
                    <a:lnTo>
                      <a:pt x="56" y="179"/>
                    </a:lnTo>
                    <a:lnTo>
                      <a:pt x="76" y="179"/>
                    </a:lnTo>
                    <a:lnTo>
                      <a:pt x="78" y="179"/>
                    </a:lnTo>
                  </a:path>
                </a:pathLst>
              </a:custGeom>
              <a:solidFill>
                <a:schemeClr val="dk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1638780" y="4397220"/>
                <a:ext cx="144613" cy="153021"/>
              </a:xfrm>
              <a:custGeom>
                <a:avLst/>
                <a:gdLst/>
                <a:ahLst/>
                <a:cxnLst/>
                <a:rect l="0" t="0" r="0" b="0"/>
                <a:pathLst>
                  <a:path w="159" h="182" extrusionOk="0">
                    <a:moveTo>
                      <a:pt x="80" y="181"/>
                    </a:moveTo>
                    <a:lnTo>
                      <a:pt x="111" y="135"/>
                    </a:lnTo>
                    <a:lnTo>
                      <a:pt x="109" y="135"/>
                    </a:lnTo>
                    <a:lnTo>
                      <a:pt x="132" y="107"/>
                    </a:lnTo>
                    <a:lnTo>
                      <a:pt x="151" y="75"/>
                    </a:lnTo>
                    <a:lnTo>
                      <a:pt x="151" y="76"/>
                    </a:lnTo>
                    <a:lnTo>
                      <a:pt x="156" y="62"/>
                    </a:lnTo>
                    <a:lnTo>
                      <a:pt x="158" y="45"/>
                    </a:lnTo>
                    <a:lnTo>
                      <a:pt x="158" y="41"/>
                    </a:lnTo>
                    <a:lnTo>
                      <a:pt x="157" y="38"/>
                    </a:lnTo>
                    <a:lnTo>
                      <a:pt x="156" y="30"/>
                    </a:lnTo>
                    <a:lnTo>
                      <a:pt x="151" y="14"/>
                    </a:lnTo>
                    <a:lnTo>
                      <a:pt x="145" y="8"/>
                    </a:lnTo>
                    <a:lnTo>
                      <a:pt x="138" y="4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5" y="1"/>
                    </a:lnTo>
                    <a:lnTo>
                      <a:pt x="107" y="3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87" y="35"/>
                    </a:lnTo>
                    <a:lnTo>
                      <a:pt x="84" y="41"/>
                    </a:lnTo>
                    <a:lnTo>
                      <a:pt x="79" y="43"/>
                    </a:lnTo>
                    <a:lnTo>
                      <a:pt x="74" y="41"/>
                    </a:lnTo>
                    <a:lnTo>
                      <a:pt x="71" y="35"/>
                    </a:lnTo>
                    <a:lnTo>
                      <a:pt x="62" y="14"/>
                    </a:lnTo>
                    <a:lnTo>
                      <a:pt x="63" y="14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0" y="3"/>
                    </a:lnTo>
                    <a:lnTo>
                      <a:pt x="13" y="8"/>
                    </a:lnTo>
                    <a:lnTo>
                      <a:pt x="7" y="14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61"/>
                    </a:lnTo>
                    <a:lnTo>
                      <a:pt x="7" y="76"/>
                    </a:lnTo>
                    <a:lnTo>
                      <a:pt x="6" y="75"/>
                    </a:lnTo>
                    <a:lnTo>
                      <a:pt x="26" y="10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78" y="181"/>
                    </a:lnTo>
                    <a:lnTo>
                      <a:pt x="80" y="18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1208460" y="4762980"/>
                <a:ext cx="153861" cy="153860"/>
              </a:xfrm>
              <a:custGeom>
                <a:avLst/>
                <a:gdLst/>
                <a:ahLst/>
                <a:cxnLst/>
                <a:rect l="0" t="0" r="0" b="0"/>
                <a:pathLst>
                  <a:path w="169" h="183" extrusionOk="0">
                    <a:moveTo>
                      <a:pt x="1" y="91"/>
                    </a:moveTo>
                    <a:lnTo>
                      <a:pt x="26" y="71"/>
                    </a:lnTo>
                    <a:lnTo>
                      <a:pt x="48" y="49"/>
                    </a:lnTo>
                    <a:lnTo>
                      <a:pt x="67" y="26"/>
                    </a:lnTo>
                    <a:lnTo>
                      <a:pt x="85" y="0"/>
                    </a:lnTo>
                    <a:lnTo>
                      <a:pt x="84" y="1"/>
                    </a:lnTo>
                    <a:lnTo>
                      <a:pt x="101" y="26"/>
                    </a:lnTo>
                    <a:lnTo>
                      <a:pt x="120" y="50"/>
                    </a:lnTo>
                    <a:lnTo>
                      <a:pt x="143" y="71"/>
                    </a:lnTo>
                    <a:lnTo>
                      <a:pt x="168" y="91"/>
                    </a:lnTo>
                    <a:lnTo>
                      <a:pt x="167" y="91"/>
                    </a:lnTo>
                    <a:lnTo>
                      <a:pt x="142" y="111"/>
                    </a:lnTo>
                    <a:lnTo>
                      <a:pt x="120" y="133"/>
                    </a:lnTo>
                    <a:lnTo>
                      <a:pt x="100" y="156"/>
                    </a:lnTo>
                    <a:lnTo>
                      <a:pt x="83" y="182"/>
                    </a:lnTo>
                    <a:lnTo>
                      <a:pt x="66" y="157"/>
                    </a:lnTo>
                    <a:lnTo>
                      <a:pt x="47" y="133"/>
                    </a:lnTo>
                    <a:lnTo>
                      <a:pt x="24" y="111"/>
                    </a:lnTo>
                    <a:lnTo>
                      <a:pt x="0" y="91"/>
                    </a:lnTo>
                    <a:lnTo>
                      <a:pt x="1" y="91"/>
                    </a:lnTo>
                  </a:path>
                </a:pathLst>
              </a:custGeom>
              <a:solidFill>
                <a:srgbClr val="FF66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Shape 125" descr="90 %"/>
              <p:cNvSpPr/>
              <p:nvPr/>
            </p:nvSpPr>
            <p:spPr>
              <a:xfrm>
                <a:off x="1638480" y="4762980"/>
                <a:ext cx="160587" cy="154701"/>
              </a:xfrm>
              <a:custGeom>
                <a:avLst/>
                <a:gdLst/>
                <a:ahLst/>
                <a:cxnLst/>
                <a:rect l="0" t="0" r="0" b="0"/>
                <a:pathLst>
                  <a:path w="176" h="184" extrusionOk="0">
                    <a:moveTo>
                      <a:pt x="68" y="183"/>
                    </a:moveTo>
                    <a:lnTo>
                      <a:pt x="71" y="179"/>
                    </a:lnTo>
                    <a:lnTo>
                      <a:pt x="75" y="173"/>
                    </a:lnTo>
                    <a:lnTo>
                      <a:pt x="79" y="161"/>
                    </a:lnTo>
                    <a:lnTo>
                      <a:pt x="79" y="157"/>
                    </a:lnTo>
                    <a:lnTo>
                      <a:pt x="79" y="154"/>
                    </a:lnTo>
                    <a:lnTo>
                      <a:pt x="79" y="136"/>
                    </a:lnTo>
                    <a:lnTo>
                      <a:pt x="77" y="131"/>
                    </a:lnTo>
                    <a:lnTo>
                      <a:pt x="75" y="130"/>
                    </a:lnTo>
                    <a:lnTo>
                      <a:pt x="70" y="131"/>
                    </a:lnTo>
                    <a:lnTo>
                      <a:pt x="61" y="142"/>
                    </a:lnTo>
                    <a:lnTo>
                      <a:pt x="53" y="150"/>
                    </a:lnTo>
                    <a:lnTo>
                      <a:pt x="44" y="155"/>
                    </a:lnTo>
                    <a:lnTo>
                      <a:pt x="27" y="157"/>
                    </a:lnTo>
                    <a:lnTo>
                      <a:pt x="14" y="152"/>
                    </a:lnTo>
                    <a:lnTo>
                      <a:pt x="7" y="144"/>
                    </a:lnTo>
                    <a:lnTo>
                      <a:pt x="3" y="138"/>
                    </a:lnTo>
                    <a:lnTo>
                      <a:pt x="0" y="126"/>
                    </a:lnTo>
                    <a:lnTo>
                      <a:pt x="0" y="111"/>
                    </a:lnTo>
                    <a:lnTo>
                      <a:pt x="3" y="100"/>
                    </a:lnTo>
                    <a:lnTo>
                      <a:pt x="8" y="88"/>
                    </a:lnTo>
                    <a:lnTo>
                      <a:pt x="15" y="80"/>
                    </a:lnTo>
                    <a:lnTo>
                      <a:pt x="24" y="76"/>
                    </a:lnTo>
                    <a:lnTo>
                      <a:pt x="34" y="75"/>
                    </a:lnTo>
                    <a:lnTo>
                      <a:pt x="47" y="78"/>
                    </a:lnTo>
                    <a:lnTo>
                      <a:pt x="63" y="86"/>
                    </a:lnTo>
                    <a:lnTo>
                      <a:pt x="72" y="89"/>
                    </a:lnTo>
                    <a:lnTo>
                      <a:pt x="76" y="89"/>
                    </a:lnTo>
                    <a:lnTo>
                      <a:pt x="77" y="84"/>
                    </a:lnTo>
                    <a:lnTo>
                      <a:pt x="77" y="80"/>
                    </a:lnTo>
                    <a:lnTo>
                      <a:pt x="72" y="75"/>
                    </a:lnTo>
                    <a:lnTo>
                      <a:pt x="60" y="65"/>
                    </a:lnTo>
                    <a:lnTo>
                      <a:pt x="55" y="55"/>
                    </a:lnTo>
                    <a:lnTo>
                      <a:pt x="51" y="46"/>
                    </a:lnTo>
                    <a:lnTo>
                      <a:pt x="50" y="35"/>
                    </a:lnTo>
                    <a:lnTo>
                      <a:pt x="54" y="19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75" y="1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101" y="3"/>
                    </a:lnTo>
                    <a:lnTo>
                      <a:pt x="110" y="6"/>
                    </a:lnTo>
                    <a:lnTo>
                      <a:pt x="116" y="11"/>
                    </a:lnTo>
                    <a:lnTo>
                      <a:pt x="123" y="23"/>
                    </a:lnTo>
                    <a:lnTo>
                      <a:pt x="125" y="33"/>
                    </a:lnTo>
                    <a:lnTo>
                      <a:pt x="125" y="42"/>
                    </a:lnTo>
                    <a:lnTo>
                      <a:pt x="124" y="45"/>
                    </a:lnTo>
                    <a:lnTo>
                      <a:pt x="122" y="52"/>
                    </a:lnTo>
                    <a:lnTo>
                      <a:pt x="119" y="58"/>
                    </a:lnTo>
                    <a:lnTo>
                      <a:pt x="116" y="63"/>
                    </a:lnTo>
                    <a:lnTo>
                      <a:pt x="113" y="67"/>
                    </a:lnTo>
                    <a:lnTo>
                      <a:pt x="107" y="72"/>
                    </a:lnTo>
                    <a:lnTo>
                      <a:pt x="103" y="75"/>
                    </a:lnTo>
                    <a:lnTo>
                      <a:pt x="99" y="79"/>
                    </a:lnTo>
                    <a:lnTo>
                      <a:pt x="98" y="84"/>
                    </a:lnTo>
                    <a:lnTo>
                      <a:pt x="98" y="88"/>
                    </a:lnTo>
                    <a:lnTo>
                      <a:pt x="103" y="90"/>
                    </a:lnTo>
                    <a:lnTo>
                      <a:pt x="105" y="89"/>
                    </a:lnTo>
                    <a:lnTo>
                      <a:pt x="111" y="86"/>
                    </a:lnTo>
                    <a:lnTo>
                      <a:pt x="116" y="84"/>
                    </a:lnTo>
                    <a:lnTo>
                      <a:pt x="121" y="80"/>
                    </a:lnTo>
                    <a:lnTo>
                      <a:pt x="133" y="77"/>
                    </a:lnTo>
                    <a:lnTo>
                      <a:pt x="146" y="75"/>
                    </a:lnTo>
                    <a:lnTo>
                      <a:pt x="151" y="76"/>
                    </a:lnTo>
                    <a:lnTo>
                      <a:pt x="158" y="79"/>
                    </a:lnTo>
                    <a:lnTo>
                      <a:pt x="161" y="81"/>
                    </a:lnTo>
                    <a:lnTo>
                      <a:pt x="169" y="91"/>
                    </a:lnTo>
                    <a:lnTo>
                      <a:pt x="173" y="100"/>
                    </a:lnTo>
                    <a:lnTo>
                      <a:pt x="174" y="108"/>
                    </a:lnTo>
                    <a:lnTo>
                      <a:pt x="175" y="119"/>
                    </a:lnTo>
                    <a:lnTo>
                      <a:pt x="174" y="128"/>
                    </a:lnTo>
                    <a:lnTo>
                      <a:pt x="173" y="134"/>
                    </a:lnTo>
                    <a:lnTo>
                      <a:pt x="170" y="141"/>
                    </a:lnTo>
                    <a:lnTo>
                      <a:pt x="170" y="139"/>
                    </a:lnTo>
                    <a:lnTo>
                      <a:pt x="173" y="135"/>
                    </a:lnTo>
                    <a:lnTo>
                      <a:pt x="168" y="143"/>
                    </a:lnTo>
                    <a:lnTo>
                      <a:pt x="161" y="152"/>
                    </a:lnTo>
                    <a:lnTo>
                      <a:pt x="148" y="157"/>
                    </a:lnTo>
                    <a:lnTo>
                      <a:pt x="139" y="157"/>
                    </a:lnTo>
                    <a:lnTo>
                      <a:pt x="128" y="153"/>
                    </a:lnTo>
                    <a:lnTo>
                      <a:pt x="117" y="145"/>
                    </a:lnTo>
                    <a:lnTo>
                      <a:pt x="109" y="136"/>
                    </a:lnTo>
                    <a:lnTo>
                      <a:pt x="104" y="131"/>
                    </a:lnTo>
                    <a:lnTo>
                      <a:pt x="99" y="130"/>
                    </a:lnTo>
                    <a:lnTo>
                      <a:pt x="96" y="133"/>
                    </a:lnTo>
                    <a:lnTo>
                      <a:pt x="96" y="143"/>
                    </a:lnTo>
                    <a:lnTo>
                      <a:pt x="96" y="153"/>
                    </a:lnTo>
                    <a:lnTo>
                      <a:pt x="96" y="160"/>
                    </a:lnTo>
                    <a:lnTo>
                      <a:pt x="98" y="167"/>
                    </a:lnTo>
                    <a:lnTo>
                      <a:pt x="99" y="173"/>
                    </a:lnTo>
                    <a:lnTo>
                      <a:pt x="103" y="179"/>
                    </a:lnTo>
                    <a:lnTo>
                      <a:pt x="106" y="183"/>
                    </a:lnTo>
                    <a:lnTo>
                      <a:pt x="68" y="183"/>
                    </a:lnTo>
                  </a:path>
                </a:pathLst>
              </a:custGeom>
              <a:solidFill>
                <a:srgbClr val="AEABAB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6" name="Shape 126"/>
              <p:cNvGrpSpPr/>
              <p:nvPr/>
            </p:nvGrpSpPr>
            <p:grpSpPr>
              <a:xfrm>
                <a:off x="1650000" y="5509740"/>
                <a:ext cx="415767" cy="162321"/>
                <a:chOff x="1718580" y="5159220"/>
                <a:chExt cx="415767" cy="162321"/>
              </a:xfrm>
            </p:grpSpPr>
            <p:sp>
              <p:nvSpPr>
                <p:cNvPr id="127" name="Shape 127" descr="90 %"/>
                <p:cNvSpPr/>
                <p:nvPr/>
              </p:nvSpPr>
              <p:spPr>
                <a:xfrm>
                  <a:off x="1718580" y="5159220"/>
                  <a:ext cx="140408" cy="1513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4" h="180" extrusionOk="0">
                      <a:moveTo>
                        <a:pt x="78" y="179"/>
                      </a:moveTo>
                      <a:lnTo>
                        <a:pt x="97" y="179"/>
                      </a:lnTo>
                      <a:lnTo>
                        <a:pt x="97" y="178"/>
                      </a:lnTo>
                      <a:lnTo>
                        <a:pt x="89" y="166"/>
                      </a:lnTo>
                      <a:lnTo>
                        <a:pt x="86" y="153"/>
                      </a:lnTo>
                      <a:lnTo>
                        <a:pt x="86" y="130"/>
                      </a:lnTo>
                      <a:lnTo>
                        <a:pt x="87" y="130"/>
                      </a:lnTo>
                      <a:lnTo>
                        <a:pt x="93" y="148"/>
                      </a:lnTo>
                      <a:lnTo>
                        <a:pt x="99" y="155"/>
                      </a:lnTo>
                      <a:lnTo>
                        <a:pt x="106" y="160"/>
                      </a:lnTo>
                      <a:lnTo>
                        <a:pt x="114" y="163"/>
                      </a:lnTo>
                      <a:lnTo>
                        <a:pt x="119" y="164"/>
                      </a:lnTo>
                      <a:lnTo>
                        <a:pt x="123" y="165"/>
                      </a:lnTo>
                      <a:lnTo>
                        <a:pt x="131" y="163"/>
                      </a:lnTo>
                      <a:lnTo>
                        <a:pt x="140" y="159"/>
                      </a:lnTo>
                      <a:lnTo>
                        <a:pt x="140" y="158"/>
                      </a:lnTo>
                      <a:lnTo>
                        <a:pt x="150" y="143"/>
                      </a:lnTo>
                      <a:lnTo>
                        <a:pt x="153" y="126"/>
                      </a:lnTo>
                      <a:lnTo>
                        <a:pt x="153" y="121"/>
                      </a:lnTo>
                      <a:lnTo>
                        <a:pt x="152" y="117"/>
                      </a:lnTo>
                      <a:lnTo>
                        <a:pt x="150" y="108"/>
                      </a:lnTo>
                      <a:lnTo>
                        <a:pt x="140" y="93"/>
                      </a:lnTo>
                      <a:lnTo>
                        <a:pt x="140" y="94"/>
                      </a:lnTo>
                      <a:lnTo>
                        <a:pt x="115" y="58"/>
                      </a:lnTo>
                      <a:lnTo>
                        <a:pt x="117" y="59"/>
                      </a:lnTo>
                      <a:lnTo>
                        <a:pt x="95" y="31"/>
                      </a:lnTo>
                      <a:lnTo>
                        <a:pt x="77" y="1"/>
                      </a:lnTo>
                      <a:lnTo>
                        <a:pt x="76" y="0"/>
                      </a:lnTo>
                      <a:lnTo>
                        <a:pt x="58" y="31"/>
                      </a:lnTo>
                      <a:lnTo>
                        <a:pt x="37" y="59"/>
                      </a:lnTo>
                      <a:lnTo>
                        <a:pt x="38" y="58"/>
                      </a:lnTo>
                      <a:lnTo>
                        <a:pt x="13" y="94"/>
                      </a:lnTo>
                      <a:lnTo>
                        <a:pt x="13" y="93"/>
                      </a:lnTo>
                      <a:lnTo>
                        <a:pt x="3" y="108"/>
                      </a:lnTo>
                      <a:lnTo>
                        <a:pt x="0" y="125"/>
                      </a:lnTo>
                      <a:lnTo>
                        <a:pt x="3" y="143"/>
                      </a:lnTo>
                      <a:lnTo>
                        <a:pt x="13" y="158"/>
                      </a:lnTo>
                      <a:lnTo>
                        <a:pt x="21" y="163"/>
                      </a:lnTo>
                      <a:lnTo>
                        <a:pt x="30" y="164"/>
                      </a:lnTo>
                      <a:lnTo>
                        <a:pt x="34" y="164"/>
                      </a:lnTo>
                      <a:lnTo>
                        <a:pt x="39" y="163"/>
                      </a:lnTo>
                      <a:lnTo>
                        <a:pt x="47" y="160"/>
                      </a:lnTo>
                      <a:lnTo>
                        <a:pt x="54" y="155"/>
                      </a:lnTo>
                      <a:lnTo>
                        <a:pt x="60" y="148"/>
                      </a:lnTo>
                      <a:lnTo>
                        <a:pt x="64" y="140"/>
                      </a:lnTo>
                      <a:lnTo>
                        <a:pt x="66" y="130"/>
                      </a:lnTo>
                      <a:lnTo>
                        <a:pt x="67" y="130"/>
                      </a:lnTo>
                      <a:lnTo>
                        <a:pt x="67" y="153"/>
                      </a:lnTo>
                      <a:lnTo>
                        <a:pt x="64" y="166"/>
                      </a:lnTo>
                      <a:lnTo>
                        <a:pt x="56" y="178"/>
                      </a:lnTo>
                      <a:lnTo>
                        <a:pt x="56" y="179"/>
                      </a:lnTo>
                      <a:lnTo>
                        <a:pt x="76" y="179"/>
                      </a:lnTo>
                      <a:lnTo>
                        <a:pt x="78" y="179"/>
                      </a:lnTo>
                    </a:path>
                  </a:pathLst>
                </a:custGeom>
                <a:solidFill>
                  <a:schemeClr val="dk1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Shape 128"/>
                <p:cNvSpPr/>
                <p:nvPr/>
              </p:nvSpPr>
              <p:spPr>
                <a:xfrm>
                  <a:off x="1798800" y="5166840"/>
                  <a:ext cx="144613" cy="15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9" h="182" extrusionOk="0">
                      <a:moveTo>
                        <a:pt x="80" y="181"/>
                      </a:moveTo>
                      <a:lnTo>
                        <a:pt x="111" y="135"/>
                      </a:lnTo>
                      <a:lnTo>
                        <a:pt x="109" y="135"/>
                      </a:lnTo>
                      <a:lnTo>
                        <a:pt x="132" y="107"/>
                      </a:lnTo>
                      <a:lnTo>
                        <a:pt x="151" y="75"/>
                      </a:lnTo>
                      <a:lnTo>
                        <a:pt x="151" y="76"/>
                      </a:lnTo>
                      <a:lnTo>
                        <a:pt x="156" y="62"/>
                      </a:lnTo>
                      <a:lnTo>
                        <a:pt x="158" y="45"/>
                      </a:lnTo>
                      <a:lnTo>
                        <a:pt x="158" y="41"/>
                      </a:lnTo>
                      <a:lnTo>
                        <a:pt x="157" y="38"/>
                      </a:lnTo>
                      <a:lnTo>
                        <a:pt x="156" y="30"/>
                      </a:lnTo>
                      <a:lnTo>
                        <a:pt x="151" y="14"/>
                      </a:lnTo>
                      <a:lnTo>
                        <a:pt x="145" y="8"/>
                      </a:lnTo>
                      <a:lnTo>
                        <a:pt x="138" y="4"/>
                      </a:lnTo>
                      <a:lnTo>
                        <a:pt x="122" y="0"/>
                      </a:lnTo>
                      <a:lnTo>
                        <a:pt x="119" y="0"/>
                      </a:lnTo>
                      <a:lnTo>
                        <a:pt x="115" y="1"/>
                      </a:lnTo>
                      <a:lnTo>
                        <a:pt x="107" y="3"/>
                      </a:lnTo>
                      <a:lnTo>
                        <a:pt x="100" y="8"/>
                      </a:lnTo>
                      <a:lnTo>
                        <a:pt x="94" y="14"/>
                      </a:lnTo>
                      <a:lnTo>
                        <a:pt x="95" y="14"/>
                      </a:lnTo>
                      <a:lnTo>
                        <a:pt x="87" y="35"/>
                      </a:lnTo>
                      <a:lnTo>
                        <a:pt x="84" y="41"/>
                      </a:lnTo>
                      <a:lnTo>
                        <a:pt x="79" y="43"/>
                      </a:lnTo>
                      <a:lnTo>
                        <a:pt x="74" y="41"/>
                      </a:lnTo>
                      <a:lnTo>
                        <a:pt x="71" y="35"/>
                      </a:lnTo>
                      <a:lnTo>
                        <a:pt x="62" y="14"/>
                      </a:lnTo>
                      <a:lnTo>
                        <a:pt x="63" y="14"/>
                      </a:lnTo>
                      <a:lnTo>
                        <a:pt x="57" y="8"/>
                      </a:lnTo>
                      <a:lnTo>
                        <a:pt x="51" y="4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7" y="1"/>
                      </a:lnTo>
                      <a:lnTo>
                        <a:pt x="20" y="3"/>
                      </a:lnTo>
                      <a:lnTo>
                        <a:pt x="13" y="8"/>
                      </a:lnTo>
                      <a:lnTo>
                        <a:pt x="7" y="14"/>
                      </a:lnTo>
                      <a:lnTo>
                        <a:pt x="2" y="30"/>
                      </a:lnTo>
                      <a:lnTo>
                        <a:pt x="0" y="45"/>
                      </a:lnTo>
                      <a:lnTo>
                        <a:pt x="1" y="61"/>
                      </a:lnTo>
                      <a:lnTo>
                        <a:pt x="7" y="76"/>
                      </a:lnTo>
                      <a:lnTo>
                        <a:pt x="6" y="75"/>
                      </a:lnTo>
                      <a:lnTo>
                        <a:pt x="26" y="106"/>
                      </a:lnTo>
                      <a:lnTo>
                        <a:pt x="48" y="135"/>
                      </a:lnTo>
                      <a:lnTo>
                        <a:pt x="47" y="135"/>
                      </a:lnTo>
                      <a:lnTo>
                        <a:pt x="78" y="181"/>
                      </a:lnTo>
                      <a:lnTo>
                        <a:pt x="80" y="181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1879020" y="5166840"/>
                  <a:ext cx="153861" cy="1538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9" h="183" extrusionOk="0">
                      <a:moveTo>
                        <a:pt x="1" y="91"/>
                      </a:moveTo>
                      <a:lnTo>
                        <a:pt x="26" y="71"/>
                      </a:lnTo>
                      <a:lnTo>
                        <a:pt x="48" y="49"/>
                      </a:lnTo>
                      <a:lnTo>
                        <a:pt x="67" y="26"/>
                      </a:lnTo>
                      <a:lnTo>
                        <a:pt x="85" y="0"/>
                      </a:lnTo>
                      <a:lnTo>
                        <a:pt x="84" y="1"/>
                      </a:lnTo>
                      <a:lnTo>
                        <a:pt x="101" y="26"/>
                      </a:lnTo>
                      <a:lnTo>
                        <a:pt x="120" y="50"/>
                      </a:lnTo>
                      <a:lnTo>
                        <a:pt x="143" y="71"/>
                      </a:lnTo>
                      <a:lnTo>
                        <a:pt x="168" y="91"/>
                      </a:lnTo>
                      <a:lnTo>
                        <a:pt x="167" y="91"/>
                      </a:lnTo>
                      <a:lnTo>
                        <a:pt x="142" y="111"/>
                      </a:lnTo>
                      <a:lnTo>
                        <a:pt x="120" y="133"/>
                      </a:lnTo>
                      <a:lnTo>
                        <a:pt x="100" y="156"/>
                      </a:lnTo>
                      <a:lnTo>
                        <a:pt x="83" y="182"/>
                      </a:lnTo>
                      <a:lnTo>
                        <a:pt x="66" y="157"/>
                      </a:lnTo>
                      <a:lnTo>
                        <a:pt x="47" y="133"/>
                      </a:lnTo>
                      <a:lnTo>
                        <a:pt x="24" y="111"/>
                      </a:lnTo>
                      <a:lnTo>
                        <a:pt x="0" y="91"/>
                      </a:lnTo>
                      <a:lnTo>
                        <a:pt x="1" y="91"/>
                      </a:lnTo>
                    </a:path>
                  </a:pathLst>
                </a:custGeom>
                <a:solidFill>
                  <a:srgbClr val="FF66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Shape 130" descr="90 %"/>
                <p:cNvSpPr/>
                <p:nvPr/>
              </p:nvSpPr>
              <p:spPr>
                <a:xfrm>
                  <a:off x="1973760" y="5166840"/>
                  <a:ext cx="160587" cy="154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6" h="184" extrusionOk="0">
                      <a:moveTo>
                        <a:pt x="68" y="183"/>
                      </a:moveTo>
                      <a:lnTo>
                        <a:pt x="71" y="179"/>
                      </a:lnTo>
                      <a:lnTo>
                        <a:pt x="75" y="173"/>
                      </a:lnTo>
                      <a:lnTo>
                        <a:pt x="79" y="161"/>
                      </a:lnTo>
                      <a:lnTo>
                        <a:pt x="79" y="157"/>
                      </a:lnTo>
                      <a:lnTo>
                        <a:pt x="79" y="154"/>
                      </a:lnTo>
                      <a:lnTo>
                        <a:pt x="79" y="136"/>
                      </a:lnTo>
                      <a:lnTo>
                        <a:pt x="77" y="131"/>
                      </a:lnTo>
                      <a:lnTo>
                        <a:pt x="75" y="130"/>
                      </a:lnTo>
                      <a:lnTo>
                        <a:pt x="70" y="131"/>
                      </a:lnTo>
                      <a:lnTo>
                        <a:pt x="61" y="142"/>
                      </a:lnTo>
                      <a:lnTo>
                        <a:pt x="53" y="150"/>
                      </a:lnTo>
                      <a:lnTo>
                        <a:pt x="44" y="155"/>
                      </a:lnTo>
                      <a:lnTo>
                        <a:pt x="27" y="157"/>
                      </a:lnTo>
                      <a:lnTo>
                        <a:pt x="14" y="152"/>
                      </a:lnTo>
                      <a:lnTo>
                        <a:pt x="7" y="144"/>
                      </a:lnTo>
                      <a:lnTo>
                        <a:pt x="3" y="138"/>
                      </a:lnTo>
                      <a:lnTo>
                        <a:pt x="0" y="126"/>
                      </a:lnTo>
                      <a:lnTo>
                        <a:pt x="0" y="111"/>
                      </a:lnTo>
                      <a:lnTo>
                        <a:pt x="3" y="100"/>
                      </a:lnTo>
                      <a:lnTo>
                        <a:pt x="8" y="88"/>
                      </a:lnTo>
                      <a:lnTo>
                        <a:pt x="15" y="80"/>
                      </a:lnTo>
                      <a:lnTo>
                        <a:pt x="24" y="76"/>
                      </a:lnTo>
                      <a:lnTo>
                        <a:pt x="34" y="75"/>
                      </a:lnTo>
                      <a:lnTo>
                        <a:pt x="47" y="78"/>
                      </a:lnTo>
                      <a:lnTo>
                        <a:pt x="63" y="86"/>
                      </a:lnTo>
                      <a:lnTo>
                        <a:pt x="72" y="89"/>
                      </a:lnTo>
                      <a:lnTo>
                        <a:pt x="76" y="89"/>
                      </a:lnTo>
                      <a:lnTo>
                        <a:pt x="77" y="84"/>
                      </a:lnTo>
                      <a:lnTo>
                        <a:pt x="77" y="80"/>
                      </a:lnTo>
                      <a:lnTo>
                        <a:pt x="72" y="75"/>
                      </a:lnTo>
                      <a:lnTo>
                        <a:pt x="60" y="65"/>
                      </a:lnTo>
                      <a:lnTo>
                        <a:pt x="55" y="55"/>
                      </a:lnTo>
                      <a:lnTo>
                        <a:pt x="51" y="46"/>
                      </a:lnTo>
                      <a:lnTo>
                        <a:pt x="50" y="35"/>
                      </a:lnTo>
                      <a:lnTo>
                        <a:pt x="54" y="19"/>
                      </a:lnTo>
                      <a:lnTo>
                        <a:pt x="60" y="11"/>
                      </a:lnTo>
                      <a:lnTo>
                        <a:pt x="65" y="6"/>
                      </a:lnTo>
                      <a:lnTo>
                        <a:pt x="75" y="1"/>
                      </a:lnTo>
                      <a:lnTo>
                        <a:pt x="83" y="0"/>
                      </a:lnTo>
                      <a:lnTo>
                        <a:pt x="88" y="0"/>
                      </a:lnTo>
                      <a:lnTo>
                        <a:pt x="93" y="0"/>
                      </a:lnTo>
                      <a:lnTo>
                        <a:pt x="101" y="3"/>
                      </a:lnTo>
                      <a:lnTo>
                        <a:pt x="110" y="6"/>
                      </a:lnTo>
                      <a:lnTo>
                        <a:pt x="116" y="11"/>
                      </a:lnTo>
                      <a:lnTo>
                        <a:pt x="123" y="23"/>
                      </a:lnTo>
                      <a:lnTo>
                        <a:pt x="125" y="33"/>
                      </a:lnTo>
                      <a:lnTo>
                        <a:pt x="125" y="42"/>
                      </a:lnTo>
                      <a:lnTo>
                        <a:pt x="124" y="45"/>
                      </a:lnTo>
                      <a:lnTo>
                        <a:pt x="122" y="52"/>
                      </a:lnTo>
                      <a:lnTo>
                        <a:pt x="119" y="58"/>
                      </a:lnTo>
                      <a:lnTo>
                        <a:pt x="116" y="63"/>
                      </a:lnTo>
                      <a:lnTo>
                        <a:pt x="113" y="67"/>
                      </a:lnTo>
                      <a:lnTo>
                        <a:pt x="107" y="72"/>
                      </a:lnTo>
                      <a:lnTo>
                        <a:pt x="103" y="75"/>
                      </a:lnTo>
                      <a:lnTo>
                        <a:pt x="99" y="79"/>
                      </a:lnTo>
                      <a:lnTo>
                        <a:pt x="98" y="84"/>
                      </a:lnTo>
                      <a:lnTo>
                        <a:pt x="98" y="88"/>
                      </a:lnTo>
                      <a:lnTo>
                        <a:pt x="103" y="90"/>
                      </a:lnTo>
                      <a:lnTo>
                        <a:pt x="105" y="89"/>
                      </a:lnTo>
                      <a:lnTo>
                        <a:pt x="111" y="86"/>
                      </a:lnTo>
                      <a:lnTo>
                        <a:pt x="116" y="84"/>
                      </a:lnTo>
                      <a:lnTo>
                        <a:pt x="121" y="80"/>
                      </a:lnTo>
                      <a:lnTo>
                        <a:pt x="133" y="77"/>
                      </a:lnTo>
                      <a:lnTo>
                        <a:pt x="146" y="75"/>
                      </a:lnTo>
                      <a:lnTo>
                        <a:pt x="151" y="76"/>
                      </a:lnTo>
                      <a:lnTo>
                        <a:pt x="158" y="79"/>
                      </a:lnTo>
                      <a:lnTo>
                        <a:pt x="161" y="81"/>
                      </a:lnTo>
                      <a:lnTo>
                        <a:pt x="169" y="91"/>
                      </a:lnTo>
                      <a:lnTo>
                        <a:pt x="173" y="100"/>
                      </a:lnTo>
                      <a:lnTo>
                        <a:pt x="174" y="108"/>
                      </a:lnTo>
                      <a:lnTo>
                        <a:pt x="175" y="119"/>
                      </a:lnTo>
                      <a:lnTo>
                        <a:pt x="174" y="128"/>
                      </a:lnTo>
                      <a:lnTo>
                        <a:pt x="173" y="134"/>
                      </a:lnTo>
                      <a:lnTo>
                        <a:pt x="170" y="141"/>
                      </a:lnTo>
                      <a:lnTo>
                        <a:pt x="170" y="139"/>
                      </a:lnTo>
                      <a:lnTo>
                        <a:pt x="173" y="135"/>
                      </a:lnTo>
                      <a:lnTo>
                        <a:pt x="168" y="143"/>
                      </a:lnTo>
                      <a:lnTo>
                        <a:pt x="161" y="152"/>
                      </a:lnTo>
                      <a:lnTo>
                        <a:pt x="148" y="157"/>
                      </a:lnTo>
                      <a:lnTo>
                        <a:pt x="139" y="157"/>
                      </a:lnTo>
                      <a:lnTo>
                        <a:pt x="128" y="153"/>
                      </a:lnTo>
                      <a:lnTo>
                        <a:pt x="117" y="145"/>
                      </a:lnTo>
                      <a:lnTo>
                        <a:pt x="109" y="136"/>
                      </a:lnTo>
                      <a:lnTo>
                        <a:pt x="104" y="131"/>
                      </a:lnTo>
                      <a:lnTo>
                        <a:pt x="99" y="130"/>
                      </a:lnTo>
                      <a:lnTo>
                        <a:pt x="96" y="133"/>
                      </a:lnTo>
                      <a:lnTo>
                        <a:pt x="96" y="143"/>
                      </a:lnTo>
                      <a:lnTo>
                        <a:pt x="96" y="153"/>
                      </a:lnTo>
                      <a:lnTo>
                        <a:pt x="96" y="160"/>
                      </a:lnTo>
                      <a:lnTo>
                        <a:pt x="98" y="167"/>
                      </a:lnTo>
                      <a:lnTo>
                        <a:pt x="99" y="173"/>
                      </a:lnTo>
                      <a:lnTo>
                        <a:pt x="103" y="179"/>
                      </a:lnTo>
                      <a:lnTo>
                        <a:pt x="106" y="183"/>
                      </a:lnTo>
                      <a:lnTo>
                        <a:pt x="68" y="183"/>
                      </a:lnTo>
                    </a:path>
                  </a:pathLst>
                </a:custGeom>
                <a:solidFill>
                  <a:srgbClr val="AEABAB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1" name="Shape 131"/>
            <p:cNvSpPr/>
            <p:nvPr/>
          </p:nvSpPr>
          <p:spPr>
            <a:xfrm>
              <a:off x="4358640" y="3939540"/>
              <a:ext cx="259080" cy="1059180"/>
            </a:xfrm>
            <a:prstGeom prst="rightBrace">
              <a:avLst>
                <a:gd name="adj1" fmla="val 46568"/>
                <a:gd name="adj2" fmla="val 5215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4753440" y="4301940"/>
              <a:ext cx="8701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Bonus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4349568" y="5041080"/>
              <a:ext cx="161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Ekstra bonus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4372440" y="5414460"/>
              <a:ext cx="17845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sv-SE" sz="1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nda </a:t>
              </a:r>
              <a:r>
                <a:rPr lang="sv-SE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mer bonus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95943" y="365128"/>
            <a:ext cx="10114383" cy="773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sv-SE" sz="4000" dirty="0"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lang="sv-SE" sz="4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oner o</a:t>
            </a:r>
            <a:r>
              <a:rPr lang="sv-SE" sz="4000" dirty="0">
                <a:latin typeface="Arial Black"/>
                <a:ea typeface="Arial Black"/>
                <a:cs typeface="Arial Black"/>
                <a:sym typeface="Arial Black"/>
              </a:rPr>
              <a:t>g</a:t>
            </a:r>
            <a:r>
              <a:rPr lang="sv-SE" sz="4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misl</a:t>
            </a:r>
            <a:r>
              <a:rPr lang="sv-SE" sz="4000" dirty="0" smtClean="0">
                <a:latin typeface="Arial Black"/>
                <a:ea typeface="Arial Black"/>
                <a:cs typeface="Arial Black"/>
                <a:sym typeface="Arial Black"/>
              </a:rPr>
              <a:t>ykket</a:t>
            </a:r>
            <a:r>
              <a:rPr lang="sv-SE" sz="40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kontrakt</a:t>
            </a:r>
            <a:endParaRPr sz="40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38" y="1798638"/>
            <a:ext cx="1481137" cy="215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977973" y="1985450"/>
            <a:ext cx="87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Sone</a:t>
            </a:r>
            <a:endParaRPr sz="2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2962749" y="3448500"/>
            <a:ext cx="1117026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sv-SE" sz="2000" b="1" dirty="0" smtClean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tenfor </a:t>
            </a:r>
            <a:r>
              <a:rPr lang="sv-SE" sz="2000" b="1" dirty="0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sone</a:t>
            </a:r>
            <a:endParaRPr sz="2000" b="1" dirty="0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229565" y="3573016"/>
            <a:ext cx="41429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Mislykket </a:t>
            </a:r>
            <a:r>
              <a:rPr lang="sv-SE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kontrakt </a:t>
            </a:r>
            <a:r>
              <a:rPr lang="sv-SE" sz="20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kalles </a:t>
            </a:r>
            <a:r>
              <a:rPr lang="sv-SE" sz="20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beit. Motparten får poengene.</a:t>
            </a:r>
            <a:endParaRPr sz="2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079775" y="2068499"/>
            <a:ext cx="5176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sv-SE" sz="24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sonen 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får du 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høyere 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bonus ved utgang, lilleslem og 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storeslem, 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sammenlignet med </a:t>
            </a: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utenfor </a:t>
            </a:r>
            <a:r>
              <a:rPr lang="sv-S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sonen.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Shape 145"/>
          <p:cNvGraphicFramePr/>
          <p:nvPr>
            <p:extLst>
              <p:ext uri="{D42A27DB-BD31-4B8C-83A1-F6EECF244321}">
                <p14:modId xmlns:p14="http://schemas.microsoft.com/office/powerpoint/2010/main" val="3346104520"/>
              </p:ext>
            </p:extLst>
          </p:nvPr>
        </p:nvGraphicFramePr>
        <p:xfrm>
          <a:off x="4279483" y="4275666"/>
          <a:ext cx="4345925" cy="1854250"/>
        </p:xfrm>
        <a:graphic>
          <a:graphicData uri="http://schemas.openxmlformats.org/drawingml/2006/table">
            <a:tbl>
              <a:tblPr firstRow="1" bandRow="1">
                <a:noFill/>
                <a:tableStyleId>{24177F32-822C-4ECB-9E39-9EE45E8F099E}</a:tableStyleId>
              </a:tblPr>
              <a:tblGrid>
                <a:gridCol w="1496050"/>
                <a:gridCol w="1333500"/>
                <a:gridCol w="15163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Antall </a:t>
                      </a:r>
                      <a:r>
                        <a:rPr lang="sv-SE" sz="1800" dirty="0" smtClean="0"/>
                        <a:t>beiter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ikke sone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sone</a:t>
                      </a:r>
                      <a:endParaRPr sz="1800"/>
                    </a:p>
                  </a:txBody>
                  <a:tcPr marL="91450" marR="91450" marT="45725" marB="45725">
                    <a:solidFill>
                      <a:srgbClr val="C0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En </a:t>
                      </a:r>
                      <a:r>
                        <a:rPr lang="sv-SE" sz="1800" dirty="0" smtClean="0"/>
                        <a:t>beit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  50 poeng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100 poeng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T</a:t>
                      </a:r>
                      <a:r>
                        <a:rPr lang="sv-SE" sz="1800" dirty="0" smtClean="0"/>
                        <a:t>o </a:t>
                      </a:r>
                      <a:r>
                        <a:rPr lang="sv-SE" sz="1800" dirty="0" smtClean="0"/>
                        <a:t>beiter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100 poeng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200 poeng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T</a:t>
                      </a:r>
                      <a:r>
                        <a:rPr lang="sv-SE" sz="1800" dirty="0" smtClean="0"/>
                        <a:t>re </a:t>
                      </a:r>
                      <a:r>
                        <a:rPr lang="sv-SE" sz="1800" dirty="0" smtClean="0"/>
                        <a:t>beiter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150 poeng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300 poeng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…..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/>
                        <a:t>+50 poeng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dirty="0"/>
                        <a:t>+100 poeng</a:t>
                      </a:r>
                      <a:endParaRPr sz="18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759182" y="548629"/>
            <a:ext cx="8543925" cy="70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</a:t>
            </a:r>
            <a:r>
              <a:rPr lang="sv-SE" dirty="0" smtClean="0"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ngber</a:t>
            </a:r>
            <a:r>
              <a:rPr lang="sv-SE" dirty="0" smtClean="0">
                <a:latin typeface="Arial Black"/>
                <a:ea typeface="Arial Black"/>
                <a:cs typeface="Arial Black"/>
                <a:sym typeface="Arial Black"/>
              </a:rPr>
              <a:t>eg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ningen</a:t>
            </a:r>
            <a:endParaRPr sz="44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000" y="1629000"/>
            <a:ext cx="3729264" cy="347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6346" y="1655335"/>
            <a:ext cx="3368087" cy="4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 rot="171981">
            <a:off x="1391759" y="5105139"/>
            <a:ext cx="6934832" cy="580502"/>
          </a:xfrm>
          <a:prstGeom prst="curvedUpArrow">
            <a:avLst>
              <a:gd name="adj1" fmla="val 59070"/>
              <a:gd name="adj2" fmla="val 118369"/>
              <a:gd name="adj3" fmla="val 3414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74555">
            <a:off x="2838000" y="3700824"/>
            <a:ext cx="5265000" cy="6750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Shape 155"/>
          <p:cNvGrpSpPr/>
          <p:nvPr/>
        </p:nvGrpSpPr>
        <p:grpSpPr>
          <a:xfrm>
            <a:off x="4592326" y="5313750"/>
            <a:ext cx="1151250" cy="467925"/>
            <a:chOff x="-1436999" y="5409000"/>
            <a:chExt cx="1151250" cy="467925"/>
          </a:xfrm>
        </p:grpSpPr>
        <p:sp>
          <p:nvSpPr>
            <p:cNvPr id="156" name="Shape 156"/>
            <p:cNvSpPr txBox="1"/>
            <p:nvPr/>
          </p:nvSpPr>
          <p:spPr>
            <a:xfrm>
              <a:off x="-1436999" y="5409000"/>
              <a:ext cx="1151250" cy="467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    /1 </a:t>
              </a:r>
              <a:endParaRPr/>
            </a:p>
          </p:txBody>
        </p:sp>
        <p:sp>
          <p:nvSpPr>
            <p:cNvPr id="157" name="Shape 157" descr="90 %"/>
            <p:cNvSpPr/>
            <p:nvPr/>
          </p:nvSpPr>
          <p:spPr>
            <a:xfrm>
              <a:off x="-1205595" y="5534505"/>
              <a:ext cx="140408" cy="151338"/>
            </a:xfrm>
            <a:custGeom>
              <a:avLst/>
              <a:gdLst/>
              <a:ahLst/>
              <a:cxnLst/>
              <a:rect l="0" t="0" r="0" b="0"/>
              <a:pathLst>
                <a:path w="154" h="180" extrusionOk="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-774855" y="5530695"/>
              <a:ext cx="144613" cy="153021"/>
            </a:xfrm>
            <a:custGeom>
              <a:avLst/>
              <a:gdLst/>
              <a:ahLst/>
              <a:cxnLst/>
              <a:rect l="0" t="0" r="0" b="0"/>
              <a:pathLst>
                <a:path w="159" h="182" extrusionOk="0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Shape 159"/>
          <p:cNvGrpSpPr/>
          <p:nvPr/>
        </p:nvGrpSpPr>
        <p:grpSpPr>
          <a:xfrm>
            <a:off x="4688938" y="3961394"/>
            <a:ext cx="1151250" cy="467925"/>
            <a:chOff x="-1436999" y="5409000"/>
            <a:chExt cx="1151250" cy="467925"/>
          </a:xfrm>
        </p:grpSpPr>
        <p:sp>
          <p:nvSpPr>
            <p:cNvPr id="160" name="Shape 160"/>
            <p:cNvSpPr txBox="1"/>
            <p:nvPr/>
          </p:nvSpPr>
          <p:spPr>
            <a:xfrm>
              <a:off x="-1436999" y="5409000"/>
              <a:ext cx="1151250" cy="467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   /4 </a:t>
              </a:r>
              <a:endParaRPr/>
            </a:p>
          </p:txBody>
        </p:sp>
        <p:sp>
          <p:nvSpPr>
            <p:cNvPr id="161" name="Shape 161" descr="90 %"/>
            <p:cNvSpPr/>
            <p:nvPr/>
          </p:nvSpPr>
          <p:spPr>
            <a:xfrm>
              <a:off x="-1196070" y="5534505"/>
              <a:ext cx="140408" cy="151338"/>
            </a:xfrm>
            <a:custGeom>
              <a:avLst/>
              <a:gdLst/>
              <a:ahLst/>
              <a:cxnLst/>
              <a:rect l="0" t="0" r="0" b="0"/>
              <a:pathLst>
                <a:path w="154" h="180" extrusionOk="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solidFill>
              <a:schemeClr val="dk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-755805" y="5530695"/>
              <a:ext cx="144613" cy="153021"/>
            </a:xfrm>
            <a:custGeom>
              <a:avLst/>
              <a:gdLst/>
              <a:ahLst/>
              <a:cxnLst/>
              <a:rect l="0" t="0" r="0" b="0"/>
              <a:pathLst>
                <a:path w="159" h="182" extrusionOk="0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503756" y="523748"/>
            <a:ext cx="8543925" cy="74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dirty="0" smtClean="0">
                <a:latin typeface="Arial Black"/>
                <a:ea typeface="Arial Black"/>
                <a:cs typeface="Arial Black"/>
                <a:sym typeface="Arial Black"/>
              </a:rPr>
              <a:t>Meld</a:t>
            </a: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utg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a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ng o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g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sl</a:t>
            </a:r>
            <a:r>
              <a:rPr lang="sv-SE" dirty="0"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sv-SE" sz="44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</a:t>
            </a:r>
            <a:endParaRPr sz="44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68" name="Shape 168"/>
          <p:cNvGrpSpPr/>
          <p:nvPr/>
        </p:nvGrpSpPr>
        <p:grpSpPr>
          <a:xfrm>
            <a:off x="723000" y="1854000"/>
            <a:ext cx="3575220" cy="3274307"/>
            <a:chOff x="993000" y="2079000"/>
            <a:chExt cx="3575220" cy="3274307"/>
          </a:xfrm>
        </p:grpSpPr>
        <p:pic>
          <p:nvPicPr>
            <p:cNvPr id="169" name="Shape 1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8000" y="2124000"/>
              <a:ext cx="3530220" cy="3229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Shape 170"/>
            <p:cNvSpPr txBox="1"/>
            <p:nvPr/>
          </p:nvSpPr>
          <p:spPr>
            <a:xfrm>
              <a:off x="2028000" y="4734000"/>
              <a:ext cx="36071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993000" y="2079000"/>
              <a:ext cx="153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Nord Giver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3018000" y="3658890"/>
              <a:ext cx="765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 p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2118000" y="3429000"/>
              <a:ext cx="567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p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 rot="695080">
              <a:off x="2703000" y="3249000"/>
              <a:ext cx="765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p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 rot="773648">
              <a:off x="2388000" y="3969000"/>
              <a:ext cx="765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14 p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Shape 176"/>
          <p:cNvSpPr/>
          <p:nvPr/>
        </p:nvSpPr>
        <p:spPr>
          <a:xfrm>
            <a:off x="2658000" y="4509000"/>
            <a:ext cx="1620000" cy="630000"/>
          </a:xfrm>
          <a:prstGeom prst="wedgeEllipseCallout">
            <a:avLst>
              <a:gd name="adj1" fmla="val -80146"/>
              <a:gd name="adj2" fmla="val -111266"/>
            </a:avLst>
          </a:prstGeom>
          <a:solidFill>
            <a:srgbClr val="F2F2F2"/>
          </a:solidFill>
          <a:ln w="19050" cap="flat" cmpd="sng">
            <a:solidFill>
              <a:srgbClr val="A8D0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Jeg byr 3NT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Shape 177"/>
          <p:cNvGrpSpPr/>
          <p:nvPr/>
        </p:nvGrpSpPr>
        <p:grpSpPr>
          <a:xfrm>
            <a:off x="4980675" y="2025450"/>
            <a:ext cx="3575220" cy="3274307"/>
            <a:chOff x="993000" y="2079000"/>
            <a:chExt cx="3575220" cy="3274307"/>
          </a:xfrm>
        </p:grpSpPr>
        <p:pic>
          <p:nvPicPr>
            <p:cNvPr id="178" name="Shape 17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8000" y="2124000"/>
              <a:ext cx="3530220" cy="3229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Shape 179"/>
            <p:cNvSpPr txBox="1"/>
            <p:nvPr/>
          </p:nvSpPr>
          <p:spPr>
            <a:xfrm>
              <a:off x="2028000" y="4734000"/>
              <a:ext cx="36071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Shape 180"/>
            <p:cNvSpPr txBox="1"/>
            <p:nvPr/>
          </p:nvSpPr>
          <p:spPr>
            <a:xfrm>
              <a:off x="993000" y="2079000"/>
              <a:ext cx="1170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Ø</a:t>
              </a:r>
              <a:r>
                <a:rPr lang="sv-SE" sz="200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 </a:t>
              </a: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Giver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3018000" y="3658890"/>
              <a:ext cx="765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p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2118000" y="3429000"/>
              <a:ext cx="7047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 p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Shape 183"/>
            <p:cNvSpPr txBox="1"/>
            <p:nvPr/>
          </p:nvSpPr>
          <p:spPr>
            <a:xfrm rot="695080">
              <a:off x="2828730" y="3239747"/>
              <a:ext cx="577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p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 rot="773648">
              <a:off x="2388000" y="3969000"/>
              <a:ext cx="765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p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6153675" y="1622925"/>
            <a:ext cx="1620000" cy="630000"/>
            <a:chOff x="6153675" y="1622925"/>
            <a:chExt cx="1620000" cy="630000"/>
          </a:xfrm>
        </p:grpSpPr>
        <p:sp>
          <p:nvSpPr>
            <p:cNvPr id="186" name="Shape 186"/>
            <p:cNvSpPr/>
            <p:nvPr/>
          </p:nvSpPr>
          <p:spPr>
            <a:xfrm>
              <a:off x="6153675" y="1622925"/>
              <a:ext cx="1620000" cy="630000"/>
            </a:xfrm>
            <a:prstGeom prst="wedgeEllipseCallout">
              <a:avLst>
                <a:gd name="adj1" fmla="val -66623"/>
                <a:gd name="adj2" fmla="val 172972"/>
              </a:avLst>
            </a:prstGeom>
            <a:solidFill>
              <a:srgbClr val="F2F2F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Jeg byr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7060620" y="2006445"/>
              <a:ext cx="153861" cy="153860"/>
            </a:xfrm>
            <a:custGeom>
              <a:avLst/>
              <a:gdLst/>
              <a:ahLst/>
              <a:cxnLst/>
              <a:rect l="0" t="0" r="0" b="0"/>
              <a:pathLst>
                <a:path w="169" h="183" extrusionOk="0">
                  <a:moveTo>
                    <a:pt x="1" y="91"/>
                  </a:moveTo>
                  <a:lnTo>
                    <a:pt x="26" y="71"/>
                  </a:lnTo>
                  <a:lnTo>
                    <a:pt x="48" y="49"/>
                  </a:lnTo>
                  <a:lnTo>
                    <a:pt x="67" y="26"/>
                  </a:lnTo>
                  <a:lnTo>
                    <a:pt x="85" y="0"/>
                  </a:lnTo>
                  <a:lnTo>
                    <a:pt x="84" y="1"/>
                  </a:lnTo>
                  <a:lnTo>
                    <a:pt x="101" y="26"/>
                  </a:lnTo>
                  <a:lnTo>
                    <a:pt x="120" y="50"/>
                  </a:lnTo>
                  <a:lnTo>
                    <a:pt x="143" y="71"/>
                  </a:lnTo>
                  <a:lnTo>
                    <a:pt x="168" y="91"/>
                  </a:lnTo>
                  <a:lnTo>
                    <a:pt x="167" y="91"/>
                  </a:lnTo>
                  <a:lnTo>
                    <a:pt x="142" y="111"/>
                  </a:lnTo>
                  <a:lnTo>
                    <a:pt x="120" y="133"/>
                  </a:lnTo>
                  <a:lnTo>
                    <a:pt x="100" y="156"/>
                  </a:lnTo>
                  <a:lnTo>
                    <a:pt x="83" y="182"/>
                  </a:lnTo>
                  <a:lnTo>
                    <a:pt x="66" y="157"/>
                  </a:lnTo>
                  <a:lnTo>
                    <a:pt x="47" y="133"/>
                  </a:lnTo>
                  <a:lnTo>
                    <a:pt x="24" y="111"/>
                  </a:lnTo>
                  <a:lnTo>
                    <a:pt x="0" y="91"/>
                  </a:lnTo>
                  <a:lnTo>
                    <a:pt x="1" y="91"/>
                  </a:lnTo>
                </a:path>
              </a:pathLst>
            </a:custGeom>
            <a:solidFill>
              <a:srgbClr val="FF66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180</Words>
  <Application>Microsoft Office PowerPoint</Application>
  <PresentationFormat>A4 (210 x 297 mm)</PresentationFormat>
  <Paragraphs>75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Arial Black</vt:lpstr>
      <vt:lpstr>Noto Sans Symbols</vt:lpstr>
      <vt:lpstr>Overlock</vt:lpstr>
      <vt:lpstr>Office-tema</vt:lpstr>
      <vt:lpstr>PowerPoint-presentasjon</vt:lpstr>
      <vt:lpstr>Kontrakt og poeng</vt:lpstr>
      <vt:lpstr>Soner og mislykket kontrakt</vt:lpstr>
      <vt:lpstr>Poengberegningen</vt:lpstr>
      <vt:lpstr>Meld utgang og slem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Marianne Harding</cp:lastModifiedBy>
  <cp:revision>13</cp:revision>
  <dcterms:modified xsi:type="dcterms:W3CDTF">2018-08-10T12:53:36Z</dcterms:modified>
</cp:coreProperties>
</file>