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5" r:id="rId1"/>
  </p:sldMasterIdLst>
  <p:notesMasterIdLst>
    <p:notesMasterId r:id="rId8"/>
  </p:notesMasterIdLst>
  <p:sldIdLst>
    <p:sldId id="257" r:id="rId2"/>
    <p:sldId id="270" r:id="rId3"/>
    <p:sldId id="269" r:id="rId4"/>
    <p:sldId id="271" r:id="rId5"/>
    <p:sldId id="264" r:id="rId6"/>
    <p:sldId id="272" r:id="rId7"/>
  </p:sldIdLst>
  <p:sldSz cx="9906000" cy="6858000" type="A4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CB303"/>
    <a:srgbClr val="03A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llanmörkt format 2 - Dekorfär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98" autoAdjust="0"/>
    <p:restoredTop sz="94668" autoAdjust="0"/>
  </p:normalViewPr>
  <p:slideViewPr>
    <p:cSldViewPr snapToGrid="0">
      <p:cViewPr varScale="1">
        <p:scale>
          <a:sx n="56" d="100"/>
          <a:sy n="56" d="100"/>
        </p:scale>
        <p:origin x="-1524" y="-10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7E68EB-A79D-4B86-B992-D68B7B963A3C}" type="datetimeFigureOut">
              <a:rPr lang="sv-SE" smtClean="0"/>
              <a:t>2018-08-10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241425"/>
            <a:ext cx="48387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3E1395-6AFF-4B82-A1C0-51E0CA98FF7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92532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E1395-6AFF-4B82-A1C0-51E0CA98FF7F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36928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 6"/>
          <p:cNvGrpSpPr/>
          <p:nvPr userDrawn="1"/>
        </p:nvGrpSpPr>
        <p:grpSpPr>
          <a:xfrm>
            <a:off x="1668000" y="1404000"/>
            <a:ext cx="6615000" cy="2538664"/>
            <a:chOff x="1287000" y="1404000"/>
            <a:chExt cx="6615000" cy="2538664"/>
          </a:xfrm>
        </p:grpSpPr>
        <p:sp>
          <p:nvSpPr>
            <p:cNvPr id="8" name="textruta 7"/>
            <p:cNvSpPr txBox="1"/>
            <p:nvPr/>
          </p:nvSpPr>
          <p:spPr>
            <a:xfrm>
              <a:off x="1287000" y="1404000"/>
              <a:ext cx="661500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1500" dirty="0" smtClean="0">
                  <a:latin typeface="Berlin Sans FB Demi" panose="020E0802020502020306" pitchFamily="34" charset="0"/>
                </a:rPr>
                <a:t>BRIDGE</a:t>
              </a:r>
              <a:endParaRPr lang="sv-SE" sz="8000" dirty="0">
                <a:latin typeface="Berlin Sans FB Demi" panose="020E0802020502020306" pitchFamily="34" charset="0"/>
              </a:endParaRPr>
            </a:p>
          </p:txBody>
        </p:sp>
        <p:sp>
          <p:nvSpPr>
            <p:cNvPr id="9" name="textruta 8"/>
            <p:cNvSpPr txBox="1"/>
            <p:nvPr/>
          </p:nvSpPr>
          <p:spPr>
            <a:xfrm>
              <a:off x="2031940" y="3204000"/>
              <a:ext cx="5125121" cy="73866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4200" dirty="0" smtClean="0">
                  <a:solidFill>
                    <a:schemeClr val="bg1"/>
                  </a:solidFill>
                  <a:latin typeface="Berlin Sans FB Demi" panose="020E0802020502020306" pitchFamily="34" charset="0"/>
                </a:rPr>
                <a:t>THE #1 MIND SPORT</a:t>
              </a:r>
              <a:endParaRPr lang="sv-SE" sz="4200" dirty="0">
                <a:solidFill>
                  <a:schemeClr val="bg1"/>
                </a:solidFill>
                <a:latin typeface="Berlin Sans FB Demi" panose="020E0802020502020306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0489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D90E-A4D4-46F5-A7CD-6C21E29186FD}" type="datetimeFigureOut">
              <a:rPr lang="sv-SE" smtClean="0"/>
              <a:t>2018-08-10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271FD-E240-4C6A-92C7-8E0FBC48AB5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0595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D90E-A4D4-46F5-A7CD-6C21E29186FD}" type="datetimeFigureOut">
              <a:rPr lang="sv-SE" smtClean="0"/>
              <a:t>2018-08-10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271FD-E240-4C6A-92C7-8E0FBC48AB5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5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D90E-A4D4-46F5-A7CD-6C21E29186FD}" type="datetimeFigureOut">
              <a:rPr lang="sv-SE" smtClean="0"/>
              <a:t>2018-08-10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271FD-E240-4C6A-92C7-8E0FBC48AB5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665770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40001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D90E-A4D4-46F5-A7CD-6C21E29186FD}" type="datetimeFigureOut">
              <a:rPr lang="sv-SE" smtClean="0"/>
              <a:t>2018-08-10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775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7" name="Rektangel med rundade hörn 6"/>
          <p:cNvSpPr/>
          <p:nvPr userDrawn="1"/>
        </p:nvSpPr>
        <p:spPr>
          <a:xfrm>
            <a:off x="199875" y="189000"/>
            <a:ext cx="9506250" cy="6120000"/>
          </a:xfrm>
          <a:prstGeom prst="roundRect">
            <a:avLst>
              <a:gd name="adj" fmla="val 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>
              <a:solidFill>
                <a:schemeClr val="bg1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auto">
          <a:xfrm>
            <a:off x="453000" y="6453788"/>
            <a:ext cx="1111587" cy="30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sv-SE" altLang="sv-SE" sz="1400" b="0" dirty="0" smtClean="0">
                <a:latin typeface="+mn-lt"/>
              </a:rPr>
              <a:t>Lektion 7:</a:t>
            </a:r>
            <a:fld id="{780EAF18-22EA-4865-8736-E91E12192CD1}" type="slidenum">
              <a:rPr lang="sv-SE" altLang="sv-SE" sz="1400" b="0" smtClean="0">
                <a:latin typeface="+mn-lt"/>
              </a:rPr>
              <a:pPr>
                <a:defRPr/>
              </a:pPr>
              <a:t>‹#›</a:t>
            </a:fld>
            <a:endParaRPr lang="sv-SE" altLang="sv-SE" sz="800" b="0" dirty="0" smtClean="0">
              <a:latin typeface="+mn-lt"/>
            </a:endParaRPr>
          </a:p>
        </p:txBody>
      </p:sp>
      <p:sp>
        <p:nvSpPr>
          <p:cNvPr id="10" name="textruta 9"/>
          <p:cNvSpPr txBox="1"/>
          <p:nvPr userDrawn="1"/>
        </p:nvSpPr>
        <p:spPr>
          <a:xfrm>
            <a:off x="2763215" y="6309000"/>
            <a:ext cx="416416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v-SE" sz="2800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THE #1 MIND SPORT</a:t>
            </a:r>
            <a:endParaRPr lang="sv-SE" sz="2800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0"/>
          </p:nvPr>
        </p:nvSpPr>
        <p:spPr>
          <a:xfrm>
            <a:off x="528937" y="1854001"/>
            <a:ext cx="8975972" cy="4277963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Ø"/>
              <a:defRPr/>
            </a:lvl1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997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D90E-A4D4-46F5-A7CD-6C21E29186FD}" type="datetimeFigureOut">
              <a:rPr lang="sv-SE" smtClean="0"/>
              <a:t>2018-08-10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271FD-E240-4C6A-92C7-8E0FBC48AB5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9087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D90E-A4D4-46F5-A7CD-6C21E29186FD}" type="datetimeFigureOut">
              <a:rPr lang="sv-SE" smtClean="0"/>
              <a:t>2018-08-10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271FD-E240-4C6A-92C7-8E0FBC48AB5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0633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D90E-A4D4-46F5-A7CD-6C21E29186FD}" type="datetimeFigureOut">
              <a:rPr lang="sv-SE" smtClean="0"/>
              <a:t>2018-08-10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271FD-E240-4C6A-92C7-8E0FBC48AB5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2979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D90E-A4D4-46F5-A7CD-6C21E29186FD}" type="datetimeFigureOut">
              <a:rPr lang="sv-SE" smtClean="0"/>
              <a:t>2018-08-10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271FD-E240-4C6A-92C7-8E0FBC48AB5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2488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D90E-A4D4-46F5-A7CD-6C21E29186FD}" type="datetimeFigureOut">
              <a:rPr lang="sv-SE" smtClean="0"/>
              <a:t>2018-08-10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271FD-E240-4C6A-92C7-8E0FBC48AB5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2913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D90E-A4D4-46F5-A7CD-6C21E29186FD}" type="datetimeFigureOut">
              <a:rPr lang="sv-SE" smtClean="0"/>
              <a:t>2018-08-10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271FD-E240-4C6A-92C7-8E0FBC48AB5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0312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D90E-A4D4-46F5-A7CD-6C21E29186FD}" type="datetimeFigureOut">
              <a:rPr lang="sv-SE" smtClean="0"/>
              <a:t>2018-08-10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271FD-E240-4C6A-92C7-8E0FBC48AB5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50954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8D90E-A4D4-46F5-A7CD-6C21E29186FD}" type="datetimeFigureOut">
              <a:rPr lang="sv-SE" smtClean="0"/>
              <a:t>2018-08-10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271FD-E240-4C6A-92C7-8E0FBC48AB59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11"/>
          <a:stretch/>
        </p:blipFill>
        <p:spPr>
          <a:xfrm>
            <a:off x="-1" y="0"/>
            <a:ext cx="9916007" cy="6858000"/>
          </a:xfrm>
          <a:prstGeom prst="rect">
            <a:avLst/>
          </a:prstGeom>
        </p:spPr>
      </p:pic>
      <p:pic>
        <p:nvPicPr>
          <p:cNvPr id="9" name="Bildobjekt 3" descr="SvenskBridge_CMYK.eps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313"/>
          <a:stretch>
            <a:fillRect/>
          </a:stretch>
        </p:blipFill>
        <p:spPr bwMode="auto">
          <a:xfrm>
            <a:off x="9123962" y="6354000"/>
            <a:ext cx="554038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6983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98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8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Relationship Id="rId14" Type="http://schemas.openxmlformats.org/officeDocument/2006/relationships/image" Target="../media/image3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3.jp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12" Type="http://schemas.openxmlformats.org/officeDocument/2006/relationships/image" Target="../media/image14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11" Type="http://schemas.openxmlformats.org/officeDocument/2006/relationships/image" Target="../media/image42.jpeg"/><Relationship Id="rId5" Type="http://schemas.openxmlformats.org/officeDocument/2006/relationships/image" Target="../media/image36.jpeg"/><Relationship Id="rId15" Type="http://schemas.openxmlformats.org/officeDocument/2006/relationships/image" Target="../media/image45.jpe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Relationship Id="rId14" Type="http://schemas.openxmlformats.org/officeDocument/2006/relationships/image" Target="../media/image4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4294967295"/>
          </p:nvPr>
        </p:nvSpPr>
        <p:spPr>
          <a:xfrm>
            <a:off x="273001" y="6264000"/>
            <a:ext cx="1439999" cy="36000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sv-SE" sz="2000" dirty="0" smtClean="0">
                <a:latin typeface="Arial Black" panose="020B0A04020102020204" pitchFamily="34" charset="0"/>
              </a:rPr>
              <a:t>Lektion 7</a:t>
            </a:r>
            <a:endParaRPr lang="sv-SE" sz="2000" dirty="0">
              <a:latin typeface="Arial Black" panose="020B0A04020102020204" pitchFamily="34" charset="0"/>
            </a:endParaRPr>
          </a:p>
        </p:txBody>
      </p:sp>
      <p:sp>
        <p:nvSpPr>
          <p:cNvPr id="4" name="Underrubrik 2"/>
          <p:cNvSpPr txBox="1">
            <a:spLocks/>
          </p:cNvSpPr>
          <p:nvPr/>
        </p:nvSpPr>
        <p:spPr>
          <a:xfrm>
            <a:off x="2150019" y="4007220"/>
            <a:ext cx="5696121" cy="16469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v-SE" dirty="0" smtClean="0">
                <a:latin typeface="Arial Black" panose="020B0A04020102020204" pitchFamily="34" charset="0"/>
              </a:rPr>
              <a:t>Markeringar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sv-SE" dirty="0" smtClean="0">
                <a:latin typeface="Arial Black" panose="020B0A04020102020204" pitchFamily="34" charset="0"/>
              </a:rPr>
              <a:t>Stöld på den korta handen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sv-SE" dirty="0" smtClean="0">
                <a:latin typeface="Arial Black" panose="020B0A04020102020204" pitchFamily="34" charset="0"/>
              </a:rPr>
              <a:t>KRAV</a:t>
            </a:r>
            <a:endParaRPr lang="sv-SE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72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upp 82"/>
          <p:cNvGrpSpPr>
            <a:grpSpLocks/>
          </p:cNvGrpSpPr>
          <p:nvPr/>
        </p:nvGrpSpPr>
        <p:grpSpPr bwMode="auto">
          <a:xfrm>
            <a:off x="2155306" y="3034468"/>
            <a:ext cx="947737" cy="866775"/>
            <a:chOff x="1528763" y="1914525"/>
            <a:chExt cx="947445" cy="867090"/>
          </a:xfrm>
        </p:grpSpPr>
        <p:sp>
          <p:nvSpPr>
            <p:cNvPr id="73" name="Rectangle 13"/>
            <p:cNvSpPr>
              <a:spLocks noChangeArrowheads="1"/>
            </p:cNvSpPr>
            <p:nvPr/>
          </p:nvSpPr>
          <p:spPr bwMode="auto">
            <a:xfrm>
              <a:off x="1852613" y="1914525"/>
              <a:ext cx="288925" cy="26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3662" tIns="46038" rIns="93662" bIns="46038">
              <a:spAutoFit/>
            </a:bodyPr>
            <a:lstStyle>
              <a:lvl1pPr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sv-SE" altLang="sv-SE" sz="1100" i="0">
                  <a:solidFill>
                    <a:srgbClr val="000000"/>
                  </a:solidFill>
                </a:rPr>
                <a:t>N</a:t>
              </a:r>
            </a:p>
          </p:txBody>
        </p:sp>
        <p:sp>
          <p:nvSpPr>
            <p:cNvPr id="74" name="Rectangle 14"/>
            <p:cNvSpPr>
              <a:spLocks noChangeArrowheads="1"/>
            </p:cNvSpPr>
            <p:nvPr/>
          </p:nvSpPr>
          <p:spPr bwMode="auto">
            <a:xfrm>
              <a:off x="1868488" y="2519363"/>
              <a:ext cx="267701" cy="262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3662" tIns="46038" rIns="93662" bIns="46038">
              <a:spAutoFit/>
            </a:bodyPr>
            <a:lstStyle>
              <a:lvl1pPr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sv-SE" altLang="sv-SE" sz="1100" i="0">
                  <a:solidFill>
                    <a:srgbClr val="FF0000"/>
                  </a:solidFill>
                </a:rPr>
                <a:t>S</a:t>
              </a:r>
            </a:p>
          </p:txBody>
        </p:sp>
        <p:sp>
          <p:nvSpPr>
            <p:cNvPr id="75" name="Rectangle 15"/>
            <p:cNvSpPr>
              <a:spLocks noChangeArrowheads="1"/>
            </p:cNvSpPr>
            <p:nvPr/>
          </p:nvSpPr>
          <p:spPr bwMode="auto">
            <a:xfrm>
              <a:off x="1528763" y="2219325"/>
              <a:ext cx="288925" cy="26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3662" tIns="46038" rIns="93662" bIns="46038">
              <a:spAutoFit/>
            </a:bodyPr>
            <a:lstStyle>
              <a:lvl1pPr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sv-SE" altLang="sv-SE" sz="1100" i="0">
                  <a:solidFill>
                    <a:srgbClr val="000000"/>
                  </a:solidFill>
                </a:rPr>
                <a:t>V</a:t>
              </a:r>
            </a:p>
          </p:txBody>
        </p:sp>
        <p:sp>
          <p:nvSpPr>
            <p:cNvPr id="76" name="Rectangle 16"/>
            <p:cNvSpPr>
              <a:spLocks noChangeArrowheads="1"/>
            </p:cNvSpPr>
            <p:nvPr/>
          </p:nvSpPr>
          <p:spPr bwMode="auto">
            <a:xfrm>
              <a:off x="2178050" y="2219325"/>
              <a:ext cx="298158" cy="262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3662" tIns="46038" rIns="93662" bIns="46038">
              <a:spAutoFit/>
            </a:bodyPr>
            <a:lstStyle>
              <a:lvl1pPr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sv-SE" altLang="sv-SE" sz="1100" i="0">
                  <a:solidFill>
                    <a:srgbClr val="000000"/>
                  </a:solidFill>
                </a:rPr>
                <a:t>Ö</a:t>
              </a:r>
            </a:p>
          </p:txBody>
        </p:sp>
        <p:sp>
          <p:nvSpPr>
            <p:cNvPr id="77" name="Line 17"/>
            <p:cNvSpPr>
              <a:spLocks noChangeShapeType="1"/>
            </p:cNvSpPr>
            <p:nvPr/>
          </p:nvSpPr>
          <p:spPr bwMode="auto">
            <a:xfrm>
              <a:off x="1684338" y="2011363"/>
              <a:ext cx="0" cy="223837"/>
            </a:xfrm>
            <a:prstGeom prst="line">
              <a:avLst/>
            </a:prstGeom>
            <a:noFill/>
            <a:ln w="50800">
              <a:solidFill>
                <a:srgbClr val="037C0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78" name="Line 18"/>
            <p:cNvSpPr>
              <a:spLocks noChangeShapeType="1"/>
            </p:cNvSpPr>
            <p:nvPr/>
          </p:nvSpPr>
          <p:spPr bwMode="auto">
            <a:xfrm>
              <a:off x="1658938" y="2038350"/>
              <a:ext cx="241300" cy="0"/>
            </a:xfrm>
            <a:prstGeom prst="line">
              <a:avLst/>
            </a:prstGeom>
            <a:noFill/>
            <a:ln w="50800">
              <a:solidFill>
                <a:srgbClr val="037C0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79" name="Line 20"/>
            <p:cNvSpPr>
              <a:spLocks noChangeShapeType="1"/>
            </p:cNvSpPr>
            <p:nvPr/>
          </p:nvSpPr>
          <p:spPr bwMode="auto">
            <a:xfrm flipH="1">
              <a:off x="2122488" y="2038350"/>
              <a:ext cx="241300" cy="0"/>
            </a:xfrm>
            <a:prstGeom prst="line">
              <a:avLst/>
            </a:prstGeom>
            <a:noFill/>
            <a:ln w="50800">
              <a:solidFill>
                <a:srgbClr val="037C0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80" name="Line 21"/>
            <p:cNvSpPr>
              <a:spLocks noChangeShapeType="1"/>
            </p:cNvSpPr>
            <p:nvPr/>
          </p:nvSpPr>
          <p:spPr bwMode="auto">
            <a:xfrm>
              <a:off x="2351088" y="2012950"/>
              <a:ext cx="0" cy="222250"/>
            </a:xfrm>
            <a:prstGeom prst="line">
              <a:avLst/>
            </a:prstGeom>
            <a:noFill/>
            <a:ln w="50800">
              <a:solidFill>
                <a:srgbClr val="037C0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81" name="Line 23"/>
            <p:cNvSpPr>
              <a:spLocks noChangeShapeType="1"/>
            </p:cNvSpPr>
            <p:nvPr/>
          </p:nvSpPr>
          <p:spPr bwMode="auto">
            <a:xfrm flipH="1">
              <a:off x="2122488" y="2647950"/>
              <a:ext cx="241300" cy="0"/>
            </a:xfrm>
            <a:prstGeom prst="line">
              <a:avLst/>
            </a:prstGeom>
            <a:noFill/>
            <a:ln w="50800">
              <a:solidFill>
                <a:srgbClr val="037C0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83" name="Line 24"/>
            <p:cNvSpPr>
              <a:spLocks noChangeShapeType="1"/>
            </p:cNvSpPr>
            <p:nvPr/>
          </p:nvSpPr>
          <p:spPr bwMode="auto">
            <a:xfrm flipV="1">
              <a:off x="2351088" y="2439988"/>
              <a:ext cx="0" cy="220662"/>
            </a:xfrm>
            <a:prstGeom prst="line">
              <a:avLst/>
            </a:prstGeom>
            <a:noFill/>
            <a:ln w="50800">
              <a:solidFill>
                <a:srgbClr val="037C0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87" name="Line 26"/>
            <p:cNvSpPr>
              <a:spLocks noChangeShapeType="1"/>
            </p:cNvSpPr>
            <p:nvPr/>
          </p:nvSpPr>
          <p:spPr bwMode="auto">
            <a:xfrm>
              <a:off x="1658938" y="2647950"/>
              <a:ext cx="242887" cy="0"/>
            </a:xfrm>
            <a:prstGeom prst="line">
              <a:avLst/>
            </a:prstGeom>
            <a:noFill/>
            <a:ln w="50800">
              <a:solidFill>
                <a:srgbClr val="037C0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88" name="Line 27"/>
            <p:cNvSpPr>
              <a:spLocks noChangeShapeType="1"/>
            </p:cNvSpPr>
            <p:nvPr/>
          </p:nvSpPr>
          <p:spPr bwMode="auto">
            <a:xfrm flipV="1">
              <a:off x="1687513" y="2439988"/>
              <a:ext cx="0" cy="220662"/>
            </a:xfrm>
            <a:prstGeom prst="line">
              <a:avLst/>
            </a:prstGeom>
            <a:noFill/>
            <a:ln w="50800">
              <a:solidFill>
                <a:srgbClr val="037C0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</p:grpSp>
      <p:pic>
        <p:nvPicPr>
          <p:cNvPr id="27" name="Bildobjekt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70" y="2628782"/>
            <a:ext cx="1007619" cy="159850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334299" y="365128"/>
            <a:ext cx="8740876" cy="647596"/>
          </a:xfrm>
        </p:spPr>
        <p:txBody>
          <a:bodyPr>
            <a:normAutofit fontScale="90000"/>
          </a:bodyPr>
          <a:lstStyle/>
          <a:p>
            <a:r>
              <a:rPr lang="sv-SE" dirty="0" smtClean="0">
                <a:latin typeface="Arial Black" panose="020B0A04020102020204" pitchFamily="34" charset="0"/>
              </a:rPr>
              <a:t>Spill tilbake </a:t>
            </a:r>
            <a:r>
              <a:rPr lang="sv-SE" dirty="0" smtClean="0">
                <a:latin typeface="Arial Black" panose="020B0A04020102020204" pitchFamily="34" charset="0"/>
              </a:rPr>
              <a:t>i </a:t>
            </a:r>
            <a:r>
              <a:rPr lang="sv-SE" dirty="0" smtClean="0">
                <a:latin typeface="Arial Black" panose="020B0A04020102020204" pitchFamily="34" charset="0"/>
              </a:rPr>
              <a:t>makkers farge</a:t>
            </a:r>
            <a:endParaRPr lang="sv-SE" b="1" spc="400" dirty="0">
              <a:latin typeface="Arial Black" panose="020B0A04020102020204" pitchFamily="34" charset="0"/>
            </a:endParaRPr>
          </a:p>
        </p:txBody>
      </p:sp>
      <p:pic>
        <p:nvPicPr>
          <p:cNvPr id="22" name="Bildobjekt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85" y="2630432"/>
            <a:ext cx="1007619" cy="159850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25" name="Bildobjekt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969" y="1003342"/>
            <a:ext cx="1038720" cy="159850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29" name="Bildobjekt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670" y="1010349"/>
            <a:ext cx="1026280" cy="159850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23" name="Bildobjekt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040" y="1005277"/>
            <a:ext cx="1038718" cy="159228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65" name="Bildobjekt 6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419" y="4299064"/>
            <a:ext cx="996793" cy="15372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66" name="Bildobjekt 6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359" y="4299064"/>
            <a:ext cx="996793" cy="15372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91" name="Bildobjekt 9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493" y="4299064"/>
            <a:ext cx="996793" cy="15372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35" name="Rectangle 3"/>
          <p:cNvSpPr>
            <a:spLocks noChangeArrowheads="1"/>
          </p:cNvSpPr>
          <p:nvPr/>
        </p:nvSpPr>
        <p:spPr bwMode="auto">
          <a:xfrm>
            <a:off x="4880934" y="1057767"/>
            <a:ext cx="2099969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sv-SE" altLang="sv-SE" sz="24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Syd </a:t>
            </a:r>
            <a:r>
              <a:rPr lang="sv-SE" altLang="sv-SE" sz="24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spiller </a:t>
            </a:r>
            <a:r>
              <a:rPr lang="sv-SE" altLang="sv-SE" sz="24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3NT.</a:t>
            </a:r>
          </a:p>
        </p:txBody>
      </p:sp>
      <p:grpSp>
        <p:nvGrpSpPr>
          <p:cNvPr id="6" name="Grupp 5"/>
          <p:cNvGrpSpPr/>
          <p:nvPr/>
        </p:nvGrpSpPr>
        <p:grpSpPr>
          <a:xfrm>
            <a:off x="5435578" y="2050720"/>
            <a:ext cx="3958794" cy="459100"/>
            <a:chOff x="5533550" y="1571748"/>
            <a:chExt cx="3958794" cy="459100"/>
          </a:xfrm>
        </p:grpSpPr>
        <p:sp>
          <p:nvSpPr>
            <p:cNvPr id="86" name="Freeform 20" descr="90 %"/>
            <p:cNvSpPr>
              <a:spLocks/>
            </p:cNvSpPr>
            <p:nvPr/>
          </p:nvSpPr>
          <p:spPr bwMode="auto">
            <a:xfrm>
              <a:off x="7423443" y="1648985"/>
              <a:ext cx="251664" cy="271255"/>
            </a:xfrm>
            <a:custGeom>
              <a:avLst/>
              <a:gdLst>
                <a:gd name="T0" fmla="*/ 2147483646 w 154"/>
                <a:gd name="T1" fmla="*/ 2147483646 h 180"/>
                <a:gd name="T2" fmla="*/ 2147483646 w 154"/>
                <a:gd name="T3" fmla="*/ 2147483646 h 180"/>
                <a:gd name="T4" fmla="*/ 2147483646 w 154"/>
                <a:gd name="T5" fmla="*/ 2147483646 h 180"/>
                <a:gd name="T6" fmla="*/ 2147483646 w 154"/>
                <a:gd name="T7" fmla="*/ 2147483646 h 180"/>
                <a:gd name="T8" fmla="*/ 2147483646 w 154"/>
                <a:gd name="T9" fmla="*/ 2147483646 h 180"/>
                <a:gd name="T10" fmla="*/ 2147483646 w 154"/>
                <a:gd name="T11" fmla="*/ 2147483646 h 180"/>
                <a:gd name="T12" fmla="*/ 2147483646 w 154"/>
                <a:gd name="T13" fmla="*/ 2147483646 h 180"/>
                <a:gd name="T14" fmla="*/ 2147483646 w 154"/>
                <a:gd name="T15" fmla="*/ 2147483646 h 180"/>
                <a:gd name="T16" fmla="*/ 2147483646 w 154"/>
                <a:gd name="T17" fmla="*/ 2147483646 h 180"/>
                <a:gd name="T18" fmla="*/ 2147483646 w 154"/>
                <a:gd name="T19" fmla="*/ 2147483646 h 180"/>
                <a:gd name="T20" fmla="*/ 2147483646 w 154"/>
                <a:gd name="T21" fmla="*/ 2147483646 h 180"/>
                <a:gd name="T22" fmla="*/ 2147483646 w 154"/>
                <a:gd name="T23" fmla="*/ 2147483646 h 180"/>
                <a:gd name="T24" fmla="*/ 2147483646 w 154"/>
                <a:gd name="T25" fmla="*/ 2147483646 h 180"/>
                <a:gd name="T26" fmla="*/ 2147483646 w 154"/>
                <a:gd name="T27" fmla="*/ 2147483646 h 180"/>
                <a:gd name="T28" fmla="*/ 2147483646 w 154"/>
                <a:gd name="T29" fmla="*/ 2147483646 h 180"/>
                <a:gd name="T30" fmla="*/ 2147483646 w 154"/>
                <a:gd name="T31" fmla="*/ 2147483646 h 180"/>
                <a:gd name="T32" fmla="*/ 2147483646 w 154"/>
                <a:gd name="T33" fmla="*/ 2147483646 h 180"/>
                <a:gd name="T34" fmla="*/ 2147483646 w 154"/>
                <a:gd name="T35" fmla="*/ 2147483646 h 180"/>
                <a:gd name="T36" fmla="*/ 2147483646 w 154"/>
                <a:gd name="T37" fmla="*/ 2147483646 h 180"/>
                <a:gd name="T38" fmla="*/ 2147483646 w 154"/>
                <a:gd name="T39" fmla="*/ 2147483646 h 180"/>
                <a:gd name="T40" fmla="*/ 2147483646 w 154"/>
                <a:gd name="T41" fmla="*/ 2147483646 h 180"/>
                <a:gd name="T42" fmla="*/ 2147483646 w 154"/>
                <a:gd name="T43" fmla="*/ 2147483646 h 180"/>
                <a:gd name="T44" fmla="*/ 2147483646 w 154"/>
                <a:gd name="T45" fmla="*/ 2147483646 h 180"/>
                <a:gd name="T46" fmla="*/ 2147483646 w 154"/>
                <a:gd name="T47" fmla="*/ 2147483646 h 180"/>
                <a:gd name="T48" fmla="*/ 2147483646 w 154"/>
                <a:gd name="T49" fmla="*/ 2147483646 h 180"/>
                <a:gd name="T50" fmla="*/ 2147483646 w 154"/>
                <a:gd name="T51" fmla="*/ 2147483646 h 180"/>
                <a:gd name="T52" fmla="*/ 2147483646 w 154"/>
                <a:gd name="T53" fmla="*/ 2147483646 h 180"/>
                <a:gd name="T54" fmla="*/ 2147483646 w 154"/>
                <a:gd name="T55" fmla="*/ 2147483646 h 180"/>
                <a:gd name="T56" fmla="*/ 2147483646 w 154"/>
                <a:gd name="T57" fmla="*/ 0 h 180"/>
                <a:gd name="T58" fmla="*/ 2147483646 w 154"/>
                <a:gd name="T59" fmla="*/ 2147483646 h 180"/>
                <a:gd name="T60" fmla="*/ 2147483646 w 154"/>
                <a:gd name="T61" fmla="*/ 2147483646 h 180"/>
                <a:gd name="T62" fmla="*/ 2147483646 w 154"/>
                <a:gd name="T63" fmla="*/ 2147483646 h 180"/>
                <a:gd name="T64" fmla="*/ 2147483646 w 154"/>
                <a:gd name="T65" fmla="*/ 2147483646 h 180"/>
                <a:gd name="T66" fmla="*/ 2147483646 w 154"/>
                <a:gd name="T67" fmla="*/ 2147483646 h 180"/>
                <a:gd name="T68" fmla="*/ 2147483646 w 154"/>
                <a:gd name="T69" fmla="*/ 2147483646 h 180"/>
                <a:gd name="T70" fmla="*/ 0 w 154"/>
                <a:gd name="T71" fmla="*/ 2147483646 h 180"/>
                <a:gd name="T72" fmla="*/ 2147483646 w 154"/>
                <a:gd name="T73" fmla="*/ 2147483646 h 180"/>
                <a:gd name="T74" fmla="*/ 2147483646 w 154"/>
                <a:gd name="T75" fmla="*/ 2147483646 h 180"/>
                <a:gd name="T76" fmla="*/ 2147483646 w 154"/>
                <a:gd name="T77" fmla="*/ 2147483646 h 180"/>
                <a:gd name="T78" fmla="*/ 2147483646 w 154"/>
                <a:gd name="T79" fmla="*/ 2147483646 h 180"/>
                <a:gd name="T80" fmla="*/ 2147483646 w 154"/>
                <a:gd name="T81" fmla="*/ 2147483646 h 180"/>
                <a:gd name="T82" fmla="*/ 2147483646 w 154"/>
                <a:gd name="T83" fmla="*/ 2147483646 h 180"/>
                <a:gd name="T84" fmla="*/ 2147483646 w 154"/>
                <a:gd name="T85" fmla="*/ 2147483646 h 180"/>
                <a:gd name="T86" fmla="*/ 2147483646 w 154"/>
                <a:gd name="T87" fmla="*/ 2147483646 h 180"/>
                <a:gd name="T88" fmla="*/ 2147483646 w 154"/>
                <a:gd name="T89" fmla="*/ 2147483646 h 180"/>
                <a:gd name="T90" fmla="*/ 2147483646 w 154"/>
                <a:gd name="T91" fmla="*/ 2147483646 h 180"/>
                <a:gd name="T92" fmla="*/ 2147483646 w 154"/>
                <a:gd name="T93" fmla="*/ 2147483646 h 180"/>
                <a:gd name="T94" fmla="*/ 2147483646 w 154"/>
                <a:gd name="T95" fmla="*/ 2147483646 h 180"/>
                <a:gd name="T96" fmla="*/ 2147483646 w 154"/>
                <a:gd name="T97" fmla="*/ 2147483646 h 180"/>
                <a:gd name="T98" fmla="*/ 2147483646 w 154"/>
                <a:gd name="T99" fmla="*/ 2147483646 h 180"/>
                <a:gd name="T100" fmla="*/ 2147483646 w 154"/>
                <a:gd name="T101" fmla="*/ 2147483646 h 180"/>
                <a:gd name="T102" fmla="*/ 2147483646 w 154"/>
                <a:gd name="T103" fmla="*/ 2147483646 h 180"/>
                <a:gd name="T104" fmla="*/ 2147483646 w 154"/>
                <a:gd name="T105" fmla="*/ 2147483646 h 180"/>
                <a:gd name="T106" fmla="*/ 2147483646 w 154"/>
                <a:gd name="T107" fmla="*/ 2147483646 h 180"/>
                <a:gd name="T108" fmla="*/ 2147483646 w 154"/>
                <a:gd name="T109" fmla="*/ 2147483646 h 180"/>
                <a:gd name="T110" fmla="*/ 2147483646 w 154"/>
                <a:gd name="T111" fmla="*/ 2147483646 h 18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4"/>
                <a:gd name="T169" fmla="*/ 0 h 180"/>
                <a:gd name="T170" fmla="*/ 154 w 154"/>
                <a:gd name="T171" fmla="*/ 180 h 18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4" h="180">
                  <a:moveTo>
                    <a:pt x="78" y="179"/>
                  </a:moveTo>
                  <a:lnTo>
                    <a:pt x="97" y="179"/>
                  </a:lnTo>
                  <a:lnTo>
                    <a:pt x="97" y="178"/>
                  </a:lnTo>
                  <a:lnTo>
                    <a:pt x="89" y="166"/>
                  </a:lnTo>
                  <a:lnTo>
                    <a:pt x="86" y="153"/>
                  </a:lnTo>
                  <a:lnTo>
                    <a:pt x="86" y="130"/>
                  </a:lnTo>
                  <a:lnTo>
                    <a:pt x="87" y="130"/>
                  </a:lnTo>
                  <a:lnTo>
                    <a:pt x="93" y="148"/>
                  </a:lnTo>
                  <a:lnTo>
                    <a:pt x="99" y="155"/>
                  </a:lnTo>
                  <a:lnTo>
                    <a:pt x="106" y="160"/>
                  </a:lnTo>
                  <a:lnTo>
                    <a:pt x="114" y="163"/>
                  </a:lnTo>
                  <a:lnTo>
                    <a:pt x="119" y="164"/>
                  </a:lnTo>
                  <a:lnTo>
                    <a:pt x="123" y="165"/>
                  </a:lnTo>
                  <a:lnTo>
                    <a:pt x="131" y="163"/>
                  </a:lnTo>
                  <a:lnTo>
                    <a:pt x="140" y="159"/>
                  </a:lnTo>
                  <a:lnTo>
                    <a:pt x="140" y="158"/>
                  </a:lnTo>
                  <a:lnTo>
                    <a:pt x="150" y="143"/>
                  </a:lnTo>
                  <a:lnTo>
                    <a:pt x="153" y="126"/>
                  </a:lnTo>
                  <a:lnTo>
                    <a:pt x="153" y="121"/>
                  </a:lnTo>
                  <a:lnTo>
                    <a:pt x="152" y="117"/>
                  </a:lnTo>
                  <a:lnTo>
                    <a:pt x="150" y="108"/>
                  </a:lnTo>
                  <a:lnTo>
                    <a:pt x="140" y="93"/>
                  </a:lnTo>
                  <a:lnTo>
                    <a:pt x="140" y="94"/>
                  </a:lnTo>
                  <a:lnTo>
                    <a:pt x="115" y="58"/>
                  </a:lnTo>
                  <a:lnTo>
                    <a:pt x="117" y="59"/>
                  </a:lnTo>
                  <a:lnTo>
                    <a:pt x="95" y="31"/>
                  </a:lnTo>
                  <a:lnTo>
                    <a:pt x="77" y="1"/>
                  </a:lnTo>
                  <a:lnTo>
                    <a:pt x="76" y="0"/>
                  </a:lnTo>
                  <a:lnTo>
                    <a:pt x="58" y="31"/>
                  </a:lnTo>
                  <a:lnTo>
                    <a:pt x="37" y="59"/>
                  </a:lnTo>
                  <a:lnTo>
                    <a:pt x="38" y="58"/>
                  </a:lnTo>
                  <a:lnTo>
                    <a:pt x="13" y="94"/>
                  </a:lnTo>
                  <a:lnTo>
                    <a:pt x="13" y="93"/>
                  </a:lnTo>
                  <a:lnTo>
                    <a:pt x="3" y="108"/>
                  </a:lnTo>
                  <a:lnTo>
                    <a:pt x="0" y="125"/>
                  </a:lnTo>
                  <a:lnTo>
                    <a:pt x="3" y="143"/>
                  </a:lnTo>
                  <a:lnTo>
                    <a:pt x="13" y="158"/>
                  </a:lnTo>
                  <a:lnTo>
                    <a:pt x="21" y="163"/>
                  </a:lnTo>
                  <a:lnTo>
                    <a:pt x="30" y="164"/>
                  </a:lnTo>
                  <a:lnTo>
                    <a:pt x="34" y="164"/>
                  </a:lnTo>
                  <a:lnTo>
                    <a:pt x="39" y="163"/>
                  </a:lnTo>
                  <a:lnTo>
                    <a:pt x="47" y="160"/>
                  </a:lnTo>
                  <a:lnTo>
                    <a:pt x="54" y="155"/>
                  </a:lnTo>
                  <a:lnTo>
                    <a:pt x="60" y="148"/>
                  </a:lnTo>
                  <a:lnTo>
                    <a:pt x="64" y="140"/>
                  </a:lnTo>
                  <a:lnTo>
                    <a:pt x="66" y="130"/>
                  </a:lnTo>
                  <a:lnTo>
                    <a:pt x="67" y="130"/>
                  </a:lnTo>
                  <a:lnTo>
                    <a:pt x="67" y="153"/>
                  </a:lnTo>
                  <a:lnTo>
                    <a:pt x="64" y="166"/>
                  </a:lnTo>
                  <a:lnTo>
                    <a:pt x="56" y="178"/>
                  </a:lnTo>
                  <a:lnTo>
                    <a:pt x="56" y="179"/>
                  </a:lnTo>
                  <a:lnTo>
                    <a:pt x="76" y="179"/>
                  </a:lnTo>
                  <a:lnTo>
                    <a:pt x="78" y="179"/>
                  </a:lnTo>
                </a:path>
              </a:pathLst>
            </a:custGeom>
            <a:pattFill prst="pct90">
              <a:fgClr>
                <a:srgbClr val="000080"/>
              </a:fgClr>
              <a:bgClr>
                <a:schemeClr val="tx1"/>
              </a:bgClr>
            </a:patt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6" name="Rectangle 3"/>
            <p:cNvSpPr>
              <a:spLocks noChangeArrowheads="1"/>
            </p:cNvSpPr>
            <p:nvPr/>
          </p:nvSpPr>
          <p:spPr bwMode="auto">
            <a:xfrm>
              <a:off x="5533550" y="1571748"/>
              <a:ext cx="3958794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8" tIns="44450" rIns="90488" bIns="44450">
              <a:spAutoFit/>
            </a:bodyPr>
            <a:lstStyle>
              <a:lvl1pPr defTabSz="762000"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sv-SE" altLang="sv-SE" sz="2400" dirty="0" smtClean="0">
                  <a:latin typeface="+mn-lt"/>
                </a:rPr>
                <a:t>Vest spiller </a:t>
              </a:r>
              <a:r>
                <a:rPr lang="sv-SE" altLang="sv-SE" sz="2400" dirty="0" smtClean="0">
                  <a:latin typeface="+mn-lt"/>
                </a:rPr>
                <a:t>ut      4 </a:t>
              </a:r>
              <a:r>
                <a:rPr lang="sv-SE" altLang="sv-SE" sz="2400" dirty="0" smtClean="0">
                  <a:latin typeface="+mn-lt"/>
                </a:rPr>
                <a:t>ihht. </a:t>
              </a:r>
              <a:r>
                <a:rPr lang="sv-SE" altLang="sv-SE" sz="2400" dirty="0" smtClean="0">
                  <a:latin typeface="+mn-lt"/>
                </a:rPr>
                <a:t>1-3-5.</a:t>
              </a:r>
            </a:p>
          </p:txBody>
        </p:sp>
      </p:grpSp>
      <p:grpSp>
        <p:nvGrpSpPr>
          <p:cNvPr id="8" name="Grupp 7"/>
          <p:cNvGrpSpPr/>
          <p:nvPr/>
        </p:nvGrpSpPr>
        <p:grpSpPr>
          <a:xfrm>
            <a:off x="5569712" y="2763932"/>
            <a:ext cx="3748459" cy="459100"/>
            <a:chOff x="5471741" y="2861904"/>
            <a:chExt cx="3748459" cy="459100"/>
          </a:xfrm>
        </p:grpSpPr>
        <p:sp>
          <p:nvSpPr>
            <p:cNvPr id="84" name="Rectangle 3"/>
            <p:cNvSpPr>
              <a:spLocks noChangeArrowheads="1"/>
            </p:cNvSpPr>
            <p:nvPr/>
          </p:nvSpPr>
          <p:spPr bwMode="auto">
            <a:xfrm>
              <a:off x="5471741" y="2861904"/>
              <a:ext cx="3748459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8" tIns="44450" rIns="90488" bIns="44450">
              <a:spAutoFit/>
            </a:bodyPr>
            <a:lstStyle>
              <a:lvl1pPr defTabSz="762000"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sv-SE" altLang="sv-SE" sz="2400" dirty="0" smtClean="0">
                  <a:latin typeface="+mn-lt"/>
                </a:rPr>
                <a:t>Du vinner </a:t>
              </a:r>
              <a:r>
                <a:rPr lang="sv-SE" altLang="sv-SE" sz="2400" dirty="0" smtClean="0">
                  <a:latin typeface="+mn-lt"/>
                </a:rPr>
                <a:t>stikket </a:t>
              </a:r>
              <a:r>
                <a:rPr lang="sv-SE" altLang="sv-SE" sz="2400" dirty="0" smtClean="0">
                  <a:latin typeface="+mn-lt"/>
                </a:rPr>
                <a:t>med      A.</a:t>
              </a:r>
              <a:endParaRPr lang="sv-SE" altLang="sv-SE" sz="2400" dirty="0">
                <a:latin typeface="+mn-lt"/>
              </a:endParaRPr>
            </a:p>
          </p:txBody>
        </p:sp>
        <p:sp>
          <p:nvSpPr>
            <p:cNvPr id="39" name="Freeform 20" descr="90 %"/>
            <p:cNvSpPr>
              <a:spLocks/>
            </p:cNvSpPr>
            <p:nvPr/>
          </p:nvSpPr>
          <p:spPr bwMode="auto">
            <a:xfrm>
              <a:off x="8381388" y="2925335"/>
              <a:ext cx="251664" cy="271255"/>
            </a:xfrm>
            <a:custGeom>
              <a:avLst/>
              <a:gdLst>
                <a:gd name="T0" fmla="*/ 2147483646 w 154"/>
                <a:gd name="T1" fmla="*/ 2147483646 h 180"/>
                <a:gd name="T2" fmla="*/ 2147483646 w 154"/>
                <a:gd name="T3" fmla="*/ 2147483646 h 180"/>
                <a:gd name="T4" fmla="*/ 2147483646 w 154"/>
                <a:gd name="T5" fmla="*/ 2147483646 h 180"/>
                <a:gd name="T6" fmla="*/ 2147483646 w 154"/>
                <a:gd name="T7" fmla="*/ 2147483646 h 180"/>
                <a:gd name="T8" fmla="*/ 2147483646 w 154"/>
                <a:gd name="T9" fmla="*/ 2147483646 h 180"/>
                <a:gd name="T10" fmla="*/ 2147483646 w 154"/>
                <a:gd name="T11" fmla="*/ 2147483646 h 180"/>
                <a:gd name="T12" fmla="*/ 2147483646 w 154"/>
                <a:gd name="T13" fmla="*/ 2147483646 h 180"/>
                <a:gd name="T14" fmla="*/ 2147483646 w 154"/>
                <a:gd name="T15" fmla="*/ 2147483646 h 180"/>
                <a:gd name="T16" fmla="*/ 2147483646 w 154"/>
                <a:gd name="T17" fmla="*/ 2147483646 h 180"/>
                <a:gd name="T18" fmla="*/ 2147483646 w 154"/>
                <a:gd name="T19" fmla="*/ 2147483646 h 180"/>
                <a:gd name="T20" fmla="*/ 2147483646 w 154"/>
                <a:gd name="T21" fmla="*/ 2147483646 h 180"/>
                <a:gd name="T22" fmla="*/ 2147483646 w 154"/>
                <a:gd name="T23" fmla="*/ 2147483646 h 180"/>
                <a:gd name="T24" fmla="*/ 2147483646 w 154"/>
                <a:gd name="T25" fmla="*/ 2147483646 h 180"/>
                <a:gd name="T26" fmla="*/ 2147483646 w 154"/>
                <a:gd name="T27" fmla="*/ 2147483646 h 180"/>
                <a:gd name="T28" fmla="*/ 2147483646 w 154"/>
                <a:gd name="T29" fmla="*/ 2147483646 h 180"/>
                <a:gd name="T30" fmla="*/ 2147483646 w 154"/>
                <a:gd name="T31" fmla="*/ 2147483646 h 180"/>
                <a:gd name="T32" fmla="*/ 2147483646 w 154"/>
                <a:gd name="T33" fmla="*/ 2147483646 h 180"/>
                <a:gd name="T34" fmla="*/ 2147483646 w 154"/>
                <a:gd name="T35" fmla="*/ 2147483646 h 180"/>
                <a:gd name="T36" fmla="*/ 2147483646 w 154"/>
                <a:gd name="T37" fmla="*/ 2147483646 h 180"/>
                <a:gd name="T38" fmla="*/ 2147483646 w 154"/>
                <a:gd name="T39" fmla="*/ 2147483646 h 180"/>
                <a:gd name="T40" fmla="*/ 2147483646 w 154"/>
                <a:gd name="T41" fmla="*/ 2147483646 h 180"/>
                <a:gd name="T42" fmla="*/ 2147483646 w 154"/>
                <a:gd name="T43" fmla="*/ 2147483646 h 180"/>
                <a:gd name="T44" fmla="*/ 2147483646 w 154"/>
                <a:gd name="T45" fmla="*/ 2147483646 h 180"/>
                <a:gd name="T46" fmla="*/ 2147483646 w 154"/>
                <a:gd name="T47" fmla="*/ 2147483646 h 180"/>
                <a:gd name="T48" fmla="*/ 2147483646 w 154"/>
                <a:gd name="T49" fmla="*/ 2147483646 h 180"/>
                <a:gd name="T50" fmla="*/ 2147483646 w 154"/>
                <a:gd name="T51" fmla="*/ 2147483646 h 180"/>
                <a:gd name="T52" fmla="*/ 2147483646 w 154"/>
                <a:gd name="T53" fmla="*/ 2147483646 h 180"/>
                <a:gd name="T54" fmla="*/ 2147483646 w 154"/>
                <a:gd name="T55" fmla="*/ 2147483646 h 180"/>
                <a:gd name="T56" fmla="*/ 2147483646 w 154"/>
                <a:gd name="T57" fmla="*/ 0 h 180"/>
                <a:gd name="T58" fmla="*/ 2147483646 w 154"/>
                <a:gd name="T59" fmla="*/ 2147483646 h 180"/>
                <a:gd name="T60" fmla="*/ 2147483646 w 154"/>
                <a:gd name="T61" fmla="*/ 2147483646 h 180"/>
                <a:gd name="T62" fmla="*/ 2147483646 w 154"/>
                <a:gd name="T63" fmla="*/ 2147483646 h 180"/>
                <a:gd name="T64" fmla="*/ 2147483646 w 154"/>
                <a:gd name="T65" fmla="*/ 2147483646 h 180"/>
                <a:gd name="T66" fmla="*/ 2147483646 w 154"/>
                <a:gd name="T67" fmla="*/ 2147483646 h 180"/>
                <a:gd name="T68" fmla="*/ 2147483646 w 154"/>
                <a:gd name="T69" fmla="*/ 2147483646 h 180"/>
                <a:gd name="T70" fmla="*/ 0 w 154"/>
                <a:gd name="T71" fmla="*/ 2147483646 h 180"/>
                <a:gd name="T72" fmla="*/ 2147483646 w 154"/>
                <a:gd name="T73" fmla="*/ 2147483646 h 180"/>
                <a:gd name="T74" fmla="*/ 2147483646 w 154"/>
                <a:gd name="T75" fmla="*/ 2147483646 h 180"/>
                <a:gd name="T76" fmla="*/ 2147483646 w 154"/>
                <a:gd name="T77" fmla="*/ 2147483646 h 180"/>
                <a:gd name="T78" fmla="*/ 2147483646 w 154"/>
                <a:gd name="T79" fmla="*/ 2147483646 h 180"/>
                <a:gd name="T80" fmla="*/ 2147483646 w 154"/>
                <a:gd name="T81" fmla="*/ 2147483646 h 180"/>
                <a:gd name="T82" fmla="*/ 2147483646 w 154"/>
                <a:gd name="T83" fmla="*/ 2147483646 h 180"/>
                <a:gd name="T84" fmla="*/ 2147483646 w 154"/>
                <a:gd name="T85" fmla="*/ 2147483646 h 180"/>
                <a:gd name="T86" fmla="*/ 2147483646 w 154"/>
                <a:gd name="T87" fmla="*/ 2147483646 h 180"/>
                <a:gd name="T88" fmla="*/ 2147483646 w 154"/>
                <a:gd name="T89" fmla="*/ 2147483646 h 180"/>
                <a:gd name="T90" fmla="*/ 2147483646 w 154"/>
                <a:gd name="T91" fmla="*/ 2147483646 h 180"/>
                <a:gd name="T92" fmla="*/ 2147483646 w 154"/>
                <a:gd name="T93" fmla="*/ 2147483646 h 180"/>
                <a:gd name="T94" fmla="*/ 2147483646 w 154"/>
                <a:gd name="T95" fmla="*/ 2147483646 h 180"/>
                <a:gd name="T96" fmla="*/ 2147483646 w 154"/>
                <a:gd name="T97" fmla="*/ 2147483646 h 180"/>
                <a:gd name="T98" fmla="*/ 2147483646 w 154"/>
                <a:gd name="T99" fmla="*/ 2147483646 h 180"/>
                <a:gd name="T100" fmla="*/ 2147483646 w 154"/>
                <a:gd name="T101" fmla="*/ 2147483646 h 180"/>
                <a:gd name="T102" fmla="*/ 2147483646 w 154"/>
                <a:gd name="T103" fmla="*/ 2147483646 h 180"/>
                <a:gd name="T104" fmla="*/ 2147483646 w 154"/>
                <a:gd name="T105" fmla="*/ 2147483646 h 180"/>
                <a:gd name="T106" fmla="*/ 2147483646 w 154"/>
                <a:gd name="T107" fmla="*/ 2147483646 h 180"/>
                <a:gd name="T108" fmla="*/ 2147483646 w 154"/>
                <a:gd name="T109" fmla="*/ 2147483646 h 180"/>
                <a:gd name="T110" fmla="*/ 2147483646 w 154"/>
                <a:gd name="T111" fmla="*/ 2147483646 h 18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4"/>
                <a:gd name="T169" fmla="*/ 0 h 180"/>
                <a:gd name="T170" fmla="*/ 154 w 154"/>
                <a:gd name="T171" fmla="*/ 180 h 18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4" h="180">
                  <a:moveTo>
                    <a:pt x="78" y="179"/>
                  </a:moveTo>
                  <a:lnTo>
                    <a:pt x="97" y="179"/>
                  </a:lnTo>
                  <a:lnTo>
                    <a:pt x="97" y="178"/>
                  </a:lnTo>
                  <a:lnTo>
                    <a:pt x="89" y="166"/>
                  </a:lnTo>
                  <a:lnTo>
                    <a:pt x="86" y="153"/>
                  </a:lnTo>
                  <a:lnTo>
                    <a:pt x="86" y="130"/>
                  </a:lnTo>
                  <a:lnTo>
                    <a:pt x="87" y="130"/>
                  </a:lnTo>
                  <a:lnTo>
                    <a:pt x="93" y="148"/>
                  </a:lnTo>
                  <a:lnTo>
                    <a:pt x="99" y="155"/>
                  </a:lnTo>
                  <a:lnTo>
                    <a:pt x="106" y="160"/>
                  </a:lnTo>
                  <a:lnTo>
                    <a:pt x="114" y="163"/>
                  </a:lnTo>
                  <a:lnTo>
                    <a:pt x="119" y="164"/>
                  </a:lnTo>
                  <a:lnTo>
                    <a:pt x="123" y="165"/>
                  </a:lnTo>
                  <a:lnTo>
                    <a:pt x="131" y="163"/>
                  </a:lnTo>
                  <a:lnTo>
                    <a:pt x="140" y="159"/>
                  </a:lnTo>
                  <a:lnTo>
                    <a:pt x="140" y="158"/>
                  </a:lnTo>
                  <a:lnTo>
                    <a:pt x="150" y="143"/>
                  </a:lnTo>
                  <a:lnTo>
                    <a:pt x="153" y="126"/>
                  </a:lnTo>
                  <a:lnTo>
                    <a:pt x="153" y="121"/>
                  </a:lnTo>
                  <a:lnTo>
                    <a:pt x="152" y="117"/>
                  </a:lnTo>
                  <a:lnTo>
                    <a:pt x="150" y="108"/>
                  </a:lnTo>
                  <a:lnTo>
                    <a:pt x="140" y="93"/>
                  </a:lnTo>
                  <a:lnTo>
                    <a:pt x="140" y="94"/>
                  </a:lnTo>
                  <a:lnTo>
                    <a:pt x="115" y="58"/>
                  </a:lnTo>
                  <a:lnTo>
                    <a:pt x="117" y="59"/>
                  </a:lnTo>
                  <a:lnTo>
                    <a:pt x="95" y="31"/>
                  </a:lnTo>
                  <a:lnTo>
                    <a:pt x="77" y="1"/>
                  </a:lnTo>
                  <a:lnTo>
                    <a:pt x="76" y="0"/>
                  </a:lnTo>
                  <a:lnTo>
                    <a:pt x="58" y="31"/>
                  </a:lnTo>
                  <a:lnTo>
                    <a:pt x="37" y="59"/>
                  </a:lnTo>
                  <a:lnTo>
                    <a:pt x="38" y="58"/>
                  </a:lnTo>
                  <a:lnTo>
                    <a:pt x="13" y="94"/>
                  </a:lnTo>
                  <a:lnTo>
                    <a:pt x="13" y="93"/>
                  </a:lnTo>
                  <a:lnTo>
                    <a:pt x="3" y="108"/>
                  </a:lnTo>
                  <a:lnTo>
                    <a:pt x="0" y="125"/>
                  </a:lnTo>
                  <a:lnTo>
                    <a:pt x="3" y="143"/>
                  </a:lnTo>
                  <a:lnTo>
                    <a:pt x="13" y="158"/>
                  </a:lnTo>
                  <a:lnTo>
                    <a:pt x="21" y="163"/>
                  </a:lnTo>
                  <a:lnTo>
                    <a:pt x="30" y="164"/>
                  </a:lnTo>
                  <a:lnTo>
                    <a:pt x="34" y="164"/>
                  </a:lnTo>
                  <a:lnTo>
                    <a:pt x="39" y="163"/>
                  </a:lnTo>
                  <a:lnTo>
                    <a:pt x="47" y="160"/>
                  </a:lnTo>
                  <a:lnTo>
                    <a:pt x="54" y="155"/>
                  </a:lnTo>
                  <a:lnTo>
                    <a:pt x="60" y="148"/>
                  </a:lnTo>
                  <a:lnTo>
                    <a:pt x="64" y="140"/>
                  </a:lnTo>
                  <a:lnTo>
                    <a:pt x="66" y="130"/>
                  </a:lnTo>
                  <a:lnTo>
                    <a:pt x="67" y="130"/>
                  </a:lnTo>
                  <a:lnTo>
                    <a:pt x="67" y="153"/>
                  </a:lnTo>
                  <a:lnTo>
                    <a:pt x="64" y="166"/>
                  </a:lnTo>
                  <a:lnTo>
                    <a:pt x="56" y="178"/>
                  </a:lnTo>
                  <a:lnTo>
                    <a:pt x="56" y="179"/>
                  </a:lnTo>
                  <a:lnTo>
                    <a:pt x="76" y="179"/>
                  </a:lnTo>
                  <a:lnTo>
                    <a:pt x="78" y="179"/>
                  </a:lnTo>
                </a:path>
              </a:pathLst>
            </a:custGeom>
            <a:pattFill prst="pct90">
              <a:fgClr>
                <a:srgbClr val="000080"/>
              </a:fgClr>
              <a:bgClr>
                <a:schemeClr val="tx1"/>
              </a:bgClr>
            </a:patt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pic>
        <p:nvPicPr>
          <p:cNvPr id="7" name="Bildobjekt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942" y="4301602"/>
            <a:ext cx="970191" cy="1533141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pic>
        <p:nvPicPr>
          <p:cNvPr id="17" name="Bildobjekt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664" y="2636529"/>
            <a:ext cx="1013838" cy="159228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45" name="Rectangle 3"/>
          <p:cNvSpPr>
            <a:spLocks noChangeArrowheads="1"/>
          </p:cNvSpPr>
          <p:nvPr/>
        </p:nvSpPr>
        <p:spPr bwMode="auto">
          <a:xfrm>
            <a:off x="5207505" y="1525853"/>
            <a:ext cx="2099969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sv-SE" altLang="sv-SE" sz="24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Du sitter </a:t>
            </a:r>
            <a:r>
              <a:rPr lang="sv-SE" altLang="sv-SE" sz="24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Øst</a:t>
            </a:r>
            <a:r>
              <a:rPr lang="sv-SE" altLang="sv-SE" sz="24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.</a:t>
            </a:r>
          </a:p>
        </p:txBody>
      </p:sp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5732455" y="3370273"/>
            <a:ext cx="3259144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sv-SE" altLang="sv-SE" sz="24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Hvordan </a:t>
            </a:r>
            <a:r>
              <a:rPr lang="sv-SE" altLang="sv-SE" sz="24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sitter </a:t>
            </a:r>
            <a:r>
              <a:rPr lang="sv-SE" altLang="sv-SE" sz="24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sparen</a:t>
            </a:r>
            <a:r>
              <a:rPr lang="sv-SE" altLang="sv-SE" sz="24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?</a:t>
            </a:r>
            <a:endParaRPr lang="sv-SE" altLang="sv-SE" sz="24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0" name="Rectangle 3"/>
          <p:cNvSpPr>
            <a:spLocks noChangeArrowheads="1"/>
          </p:cNvSpPr>
          <p:nvPr/>
        </p:nvSpPr>
        <p:spPr bwMode="auto">
          <a:xfrm>
            <a:off x="5852198" y="3794816"/>
            <a:ext cx="3237373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sv-SE" altLang="sv-SE" sz="24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Makker </a:t>
            </a:r>
            <a:r>
              <a:rPr lang="sv-SE" altLang="sv-SE" sz="24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har 5-korts!</a:t>
            </a:r>
            <a:endParaRPr lang="sv-SE" altLang="sv-SE" sz="24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29" y="4308607"/>
            <a:ext cx="964788" cy="1515250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29" y="2626323"/>
            <a:ext cx="1033054" cy="1606043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pic>
        <p:nvPicPr>
          <p:cNvPr id="30" name="Bildobjekt 2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620" y="2642806"/>
            <a:ext cx="1038718" cy="160472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grpSp>
        <p:nvGrpSpPr>
          <p:cNvPr id="11" name="Grupp 10"/>
          <p:cNvGrpSpPr/>
          <p:nvPr/>
        </p:nvGrpSpPr>
        <p:grpSpPr>
          <a:xfrm>
            <a:off x="5243140" y="4342361"/>
            <a:ext cx="3748459" cy="459100"/>
            <a:chOff x="5243140" y="4342361"/>
            <a:chExt cx="3748459" cy="459100"/>
          </a:xfrm>
        </p:grpSpPr>
        <p:sp>
          <p:nvSpPr>
            <p:cNvPr id="67" name="Rectangle 3"/>
            <p:cNvSpPr>
              <a:spLocks noChangeArrowheads="1"/>
            </p:cNvSpPr>
            <p:nvPr/>
          </p:nvSpPr>
          <p:spPr bwMode="auto">
            <a:xfrm>
              <a:off x="5243140" y="4342361"/>
              <a:ext cx="3748459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8" tIns="44450" rIns="90488" bIns="44450">
              <a:spAutoFit/>
            </a:bodyPr>
            <a:lstStyle>
              <a:lvl1pPr defTabSz="762000"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sv-SE" altLang="sv-SE" sz="2400" dirty="0" smtClean="0">
                  <a:latin typeface="+mn-lt"/>
                </a:rPr>
                <a:t>Du </a:t>
              </a:r>
              <a:r>
                <a:rPr lang="sv-SE" altLang="sv-SE" sz="2400" dirty="0" smtClean="0">
                  <a:latin typeface="+mn-lt"/>
                </a:rPr>
                <a:t>spiller      </a:t>
              </a:r>
              <a:r>
                <a:rPr lang="sv-SE" altLang="sv-SE" sz="2400" dirty="0" smtClean="0">
                  <a:latin typeface="+mn-lt"/>
                </a:rPr>
                <a:t>9 </a:t>
              </a:r>
              <a:r>
                <a:rPr lang="sv-SE" altLang="sv-SE" sz="2400" dirty="0" smtClean="0">
                  <a:latin typeface="+mn-lt"/>
                </a:rPr>
                <a:t>ihht. </a:t>
              </a:r>
              <a:r>
                <a:rPr lang="sv-SE" altLang="sv-SE" sz="2400" dirty="0" smtClean="0">
                  <a:latin typeface="+mn-lt"/>
                </a:rPr>
                <a:t>1-3-5.</a:t>
              </a:r>
              <a:endParaRPr lang="sv-SE" altLang="sv-SE" sz="2400" dirty="0">
                <a:latin typeface="+mn-lt"/>
              </a:endParaRPr>
            </a:p>
          </p:txBody>
        </p:sp>
        <p:sp>
          <p:nvSpPr>
            <p:cNvPr id="68" name="Freeform 20" descr="90 %"/>
            <p:cNvSpPr>
              <a:spLocks/>
            </p:cNvSpPr>
            <p:nvPr/>
          </p:nvSpPr>
          <p:spPr bwMode="auto">
            <a:xfrm>
              <a:off x="6596130" y="4405792"/>
              <a:ext cx="251664" cy="271255"/>
            </a:xfrm>
            <a:custGeom>
              <a:avLst/>
              <a:gdLst>
                <a:gd name="T0" fmla="*/ 2147483646 w 154"/>
                <a:gd name="T1" fmla="*/ 2147483646 h 180"/>
                <a:gd name="T2" fmla="*/ 2147483646 w 154"/>
                <a:gd name="T3" fmla="*/ 2147483646 h 180"/>
                <a:gd name="T4" fmla="*/ 2147483646 w 154"/>
                <a:gd name="T5" fmla="*/ 2147483646 h 180"/>
                <a:gd name="T6" fmla="*/ 2147483646 w 154"/>
                <a:gd name="T7" fmla="*/ 2147483646 h 180"/>
                <a:gd name="T8" fmla="*/ 2147483646 w 154"/>
                <a:gd name="T9" fmla="*/ 2147483646 h 180"/>
                <a:gd name="T10" fmla="*/ 2147483646 w 154"/>
                <a:gd name="T11" fmla="*/ 2147483646 h 180"/>
                <a:gd name="T12" fmla="*/ 2147483646 w 154"/>
                <a:gd name="T13" fmla="*/ 2147483646 h 180"/>
                <a:gd name="T14" fmla="*/ 2147483646 w 154"/>
                <a:gd name="T15" fmla="*/ 2147483646 h 180"/>
                <a:gd name="T16" fmla="*/ 2147483646 w 154"/>
                <a:gd name="T17" fmla="*/ 2147483646 h 180"/>
                <a:gd name="T18" fmla="*/ 2147483646 w 154"/>
                <a:gd name="T19" fmla="*/ 2147483646 h 180"/>
                <a:gd name="T20" fmla="*/ 2147483646 w 154"/>
                <a:gd name="T21" fmla="*/ 2147483646 h 180"/>
                <a:gd name="T22" fmla="*/ 2147483646 w 154"/>
                <a:gd name="T23" fmla="*/ 2147483646 h 180"/>
                <a:gd name="T24" fmla="*/ 2147483646 w 154"/>
                <a:gd name="T25" fmla="*/ 2147483646 h 180"/>
                <a:gd name="T26" fmla="*/ 2147483646 w 154"/>
                <a:gd name="T27" fmla="*/ 2147483646 h 180"/>
                <a:gd name="T28" fmla="*/ 2147483646 w 154"/>
                <a:gd name="T29" fmla="*/ 2147483646 h 180"/>
                <a:gd name="T30" fmla="*/ 2147483646 w 154"/>
                <a:gd name="T31" fmla="*/ 2147483646 h 180"/>
                <a:gd name="T32" fmla="*/ 2147483646 w 154"/>
                <a:gd name="T33" fmla="*/ 2147483646 h 180"/>
                <a:gd name="T34" fmla="*/ 2147483646 w 154"/>
                <a:gd name="T35" fmla="*/ 2147483646 h 180"/>
                <a:gd name="T36" fmla="*/ 2147483646 w 154"/>
                <a:gd name="T37" fmla="*/ 2147483646 h 180"/>
                <a:gd name="T38" fmla="*/ 2147483646 w 154"/>
                <a:gd name="T39" fmla="*/ 2147483646 h 180"/>
                <a:gd name="T40" fmla="*/ 2147483646 w 154"/>
                <a:gd name="T41" fmla="*/ 2147483646 h 180"/>
                <a:gd name="T42" fmla="*/ 2147483646 w 154"/>
                <a:gd name="T43" fmla="*/ 2147483646 h 180"/>
                <a:gd name="T44" fmla="*/ 2147483646 w 154"/>
                <a:gd name="T45" fmla="*/ 2147483646 h 180"/>
                <a:gd name="T46" fmla="*/ 2147483646 w 154"/>
                <a:gd name="T47" fmla="*/ 2147483646 h 180"/>
                <a:gd name="T48" fmla="*/ 2147483646 w 154"/>
                <a:gd name="T49" fmla="*/ 2147483646 h 180"/>
                <a:gd name="T50" fmla="*/ 2147483646 w 154"/>
                <a:gd name="T51" fmla="*/ 2147483646 h 180"/>
                <a:gd name="T52" fmla="*/ 2147483646 w 154"/>
                <a:gd name="T53" fmla="*/ 2147483646 h 180"/>
                <a:gd name="T54" fmla="*/ 2147483646 w 154"/>
                <a:gd name="T55" fmla="*/ 2147483646 h 180"/>
                <a:gd name="T56" fmla="*/ 2147483646 w 154"/>
                <a:gd name="T57" fmla="*/ 0 h 180"/>
                <a:gd name="T58" fmla="*/ 2147483646 w 154"/>
                <a:gd name="T59" fmla="*/ 2147483646 h 180"/>
                <a:gd name="T60" fmla="*/ 2147483646 w 154"/>
                <a:gd name="T61" fmla="*/ 2147483646 h 180"/>
                <a:gd name="T62" fmla="*/ 2147483646 w 154"/>
                <a:gd name="T63" fmla="*/ 2147483646 h 180"/>
                <a:gd name="T64" fmla="*/ 2147483646 w 154"/>
                <a:gd name="T65" fmla="*/ 2147483646 h 180"/>
                <a:gd name="T66" fmla="*/ 2147483646 w 154"/>
                <a:gd name="T67" fmla="*/ 2147483646 h 180"/>
                <a:gd name="T68" fmla="*/ 2147483646 w 154"/>
                <a:gd name="T69" fmla="*/ 2147483646 h 180"/>
                <a:gd name="T70" fmla="*/ 0 w 154"/>
                <a:gd name="T71" fmla="*/ 2147483646 h 180"/>
                <a:gd name="T72" fmla="*/ 2147483646 w 154"/>
                <a:gd name="T73" fmla="*/ 2147483646 h 180"/>
                <a:gd name="T74" fmla="*/ 2147483646 w 154"/>
                <a:gd name="T75" fmla="*/ 2147483646 h 180"/>
                <a:gd name="T76" fmla="*/ 2147483646 w 154"/>
                <a:gd name="T77" fmla="*/ 2147483646 h 180"/>
                <a:gd name="T78" fmla="*/ 2147483646 w 154"/>
                <a:gd name="T79" fmla="*/ 2147483646 h 180"/>
                <a:gd name="T80" fmla="*/ 2147483646 w 154"/>
                <a:gd name="T81" fmla="*/ 2147483646 h 180"/>
                <a:gd name="T82" fmla="*/ 2147483646 w 154"/>
                <a:gd name="T83" fmla="*/ 2147483646 h 180"/>
                <a:gd name="T84" fmla="*/ 2147483646 w 154"/>
                <a:gd name="T85" fmla="*/ 2147483646 h 180"/>
                <a:gd name="T86" fmla="*/ 2147483646 w 154"/>
                <a:gd name="T87" fmla="*/ 2147483646 h 180"/>
                <a:gd name="T88" fmla="*/ 2147483646 w 154"/>
                <a:gd name="T89" fmla="*/ 2147483646 h 180"/>
                <a:gd name="T90" fmla="*/ 2147483646 w 154"/>
                <a:gd name="T91" fmla="*/ 2147483646 h 180"/>
                <a:gd name="T92" fmla="*/ 2147483646 w 154"/>
                <a:gd name="T93" fmla="*/ 2147483646 h 180"/>
                <a:gd name="T94" fmla="*/ 2147483646 w 154"/>
                <a:gd name="T95" fmla="*/ 2147483646 h 180"/>
                <a:gd name="T96" fmla="*/ 2147483646 w 154"/>
                <a:gd name="T97" fmla="*/ 2147483646 h 180"/>
                <a:gd name="T98" fmla="*/ 2147483646 w 154"/>
                <a:gd name="T99" fmla="*/ 2147483646 h 180"/>
                <a:gd name="T100" fmla="*/ 2147483646 w 154"/>
                <a:gd name="T101" fmla="*/ 2147483646 h 180"/>
                <a:gd name="T102" fmla="*/ 2147483646 w 154"/>
                <a:gd name="T103" fmla="*/ 2147483646 h 180"/>
                <a:gd name="T104" fmla="*/ 2147483646 w 154"/>
                <a:gd name="T105" fmla="*/ 2147483646 h 180"/>
                <a:gd name="T106" fmla="*/ 2147483646 w 154"/>
                <a:gd name="T107" fmla="*/ 2147483646 h 180"/>
                <a:gd name="T108" fmla="*/ 2147483646 w 154"/>
                <a:gd name="T109" fmla="*/ 2147483646 h 180"/>
                <a:gd name="T110" fmla="*/ 2147483646 w 154"/>
                <a:gd name="T111" fmla="*/ 2147483646 h 18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4"/>
                <a:gd name="T169" fmla="*/ 0 h 180"/>
                <a:gd name="T170" fmla="*/ 154 w 154"/>
                <a:gd name="T171" fmla="*/ 180 h 18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4" h="180">
                  <a:moveTo>
                    <a:pt x="78" y="179"/>
                  </a:moveTo>
                  <a:lnTo>
                    <a:pt x="97" y="179"/>
                  </a:lnTo>
                  <a:lnTo>
                    <a:pt x="97" y="178"/>
                  </a:lnTo>
                  <a:lnTo>
                    <a:pt x="89" y="166"/>
                  </a:lnTo>
                  <a:lnTo>
                    <a:pt x="86" y="153"/>
                  </a:lnTo>
                  <a:lnTo>
                    <a:pt x="86" y="130"/>
                  </a:lnTo>
                  <a:lnTo>
                    <a:pt x="87" y="130"/>
                  </a:lnTo>
                  <a:lnTo>
                    <a:pt x="93" y="148"/>
                  </a:lnTo>
                  <a:lnTo>
                    <a:pt x="99" y="155"/>
                  </a:lnTo>
                  <a:lnTo>
                    <a:pt x="106" y="160"/>
                  </a:lnTo>
                  <a:lnTo>
                    <a:pt x="114" y="163"/>
                  </a:lnTo>
                  <a:lnTo>
                    <a:pt x="119" y="164"/>
                  </a:lnTo>
                  <a:lnTo>
                    <a:pt x="123" y="165"/>
                  </a:lnTo>
                  <a:lnTo>
                    <a:pt x="131" y="163"/>
                  </a:lnTo>
                  <a:lnTo>
                    <a:pt x="140" y="159"/>
                  </a:lnTo>
                  <a:lnTo>
                    <a:pt x="140" y="158"/>
                  </a:lnTo>
                  <a:lnTo>
                    <a:pt x="150" y="143"/>
                  </a:lnTo>
                  <a:lnTo>
                    <a:pt x="153" y="126"/>
                  </a:lnTo>
                  <a:lnTo>
                    <a:pt x="153" y="121"/>
                  </a:lnTo>
                  <a:lnTo>
                    <a:pt x="152" y="117"/>
                  </a:lnTo>
                  <a:lnTo>
                    <a:pt x="150" y="108"/>
                  </a:lnTo>
                  <a:lnTo>
                    <a:pt x="140" y="93"/>
                  </a:lnTo>
                  <a:lnTo>
                    <a:pt x="140" y="94"/>
                  </a:lnTo>
                  <a:lnTo>
                    <a:pt x="115" y="58"/>
                  </a:lnTo>
                  <a:lnTo>
                    <a:pt x="117" y="59"/>
                  </a:lnTo>
                  <a:lnTo>
                    <a:pt x="95" y="31"/>
                  </a:lnTo>
                  <a:lnTo>
                    <a:pt x="77" y="1"/>
                  </a:lnTo>
                  <a:lnTo>
                    <a:pt x="76" y="0"/>
                  </a:lnTo>
                  <a:lnTo>
                    <a:pt x="58" y="31"/>
                  </a:lnTo>
                  <a:lnTo>
                    <a:pt x="37" y="59"/>
                  </a:lnTo>
                  <a:lnTo>
                    <a:pt x="38" y="58"/>
                  </a:lnTo>
                  <a:lnTo>
                    <a:pt x="13" y="94"/>
                  </a:lnTo>
                  <a:lnTo>
                    <a:pt x="13" y="93"/>
                  </a:lnTo>
                  <a:lnTo>
                    <a:pt x="3" y="108"/>
                  </a:lnTo>
                  <a:lnTo>
                    <a:pt x="0" y="125"/>
                  </a:lnTo>
                  <a:lnTo>
                    <a:pt x="3" y="143"/>
                  </a:lnTo>
                  <a:lnTo>
                    <a:pt x="13" y="158"/>
                  </a:lnTo>
                  <a:lnTo>
                    <a:pt x="21" y="163"/>
                  </a:lnTo>
                  <a:lnTo>
                    <a:pt x="30" y="164"/>
                  </a:lnTo>
                  <a:lnTo>
                    <a:pt x="34" y="164"/>
                  </a:lnTo>
                  <a:lnTo>
                    <a:pt x="39" y="163"/>
                  </a:lnTo>
                  <a:lnTo>
                    <a:pt x="47" y="160"/>
                  </a:lnTo>
                  <a:lnTo>
                    <a:pt x="54" y="155"/>
                  </a:lnTo>
                  <a:lnTo>
                    <a:pt x="60" y="148"/>
                  </a:lnTo>
                  <a:lnTo>
                    <a:pt x="64" y="140"/>
                  </a:lnTo>
                  <a:lnTo>
                    <a:pt x="66" y="130"/>
                  </a:lnTo>
                  <a:lnTo>
                    <a:pt x="67" y="130"/>
                  </a:lnTo>
                  <a:lnTo>
                    <a:pt x="67" y="153"/>
                  </a:lnTo>
                  <a:lnTo>
                    <a:pt x="64" y="166"/>
                  </a:lnTo>
                  <a:lnTo>
                    <a:pt x="56" y="178"/>
                  </a:lnTo>
                  <a:lnTo>
                    <a:pt x="56" y="179"/>
                  </a:lnTo>
                  <a:lnTo>
                    <a:pt x="76" y="179"/>
                  </a:lnTo>
                  <a:lnTo>
                    <a:pt x="78" y="179"/>
                  </a:lnTo>
                </a:path>
              </a:pathLst>
            </a:custGeom>
            <a:pattFill prst="pct90">
              <a:fgClr>
                <a:srgbClr val="000080"/>
              </a:fgClr>
              <a:bgClr>
                <a:schemeClr val="tx1"/>
              </a:bgClr>
            </a:patt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70" name="Rectangle 3"/>
          <p:cNvSpPr>
            <a:spLocks noChangeArrowheads="1"/>
          </p:cNvSpPr>
          <p:nvPr/>
        </p:nvSpPr>
        <p:spPr bwMode="auto">
          <a:xfrm>
            <a:off x="4557341" y="5028160"/>
            <a:ext cx="4837031" cy="1197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sv-SE" altLang="sv-SE" sz="2400" dirty="0" smtClean="0">
                <a:latin typeface="+mn-lt"/>
              </a:rPr>
              <a:t>Neste gang </a:t>
            </a:r>
            <a:r>
              <a:rPr lang="sv-SE" altLang="sv-SE" sz="2400" dirty="0" smtClean="0">
                <a:latin typeface="+mn-lt"/>
              </a:rPr>
              <a:t>du kommer </a:t>
            </a:r>
            <a:r>
              <a:rPr lang="sv-SE" altLang="sv-SE" sz="2400" dirty="0" smtClean="0">
                <a:latin typeface="+mn-lt"/>
              </a:rPr>
              <a:t>inn skal </a:t>
            </a:r>
            <a:r>
              <a:rPr lang="sv-SE" altLang="sv-SE" sz="2400" dirty="0" smtClean="0">
                <a:latin typeface="+mn-lt"/>
              </a:rPr>
              <a:t>du </a:t>
            </a:r>
            <a:r>
              <a:rPr lang="sv-SE" altLang="sv-SE" sz="2400" dirty="0" smtClean="0">
                <a:latin typeface="+mn-lt"/>
              </a:rPr>
              <a:t>fortsette å spille spar</a:t>
            </a:r>
            <a:r>
              <a:rPr lang="sv-SE" altLang="sv-SE" sz="2400" dirty="0" smtClean="0">
                <a:latin typeface="+mn-lt"/>
              </a:rPr>
              <a:t>, så kan </a:t>
            </a:r>
            <a:r>
              <a:rPr lang="sv-SE" altLang="sv-SE" sz="2400" dirty="0" smtClean="0">
                <a:latin typeface="+mn-lt"/>
              </a:rPr>
              <a:t>Vest</a:t>
            </a:r>
            <a:endParaRPr lang="sv-SE" altLang="sv-SE" sz="2400" dirty="0" smtClean="0">
              <a:latin typeface="+mn-lt"/>
            </a:endParaRP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sv-SE" altLang="sv-SE" sz="2400" dirty="0" smtClean="0">
                <a:latin typeface="+mn-lt"/>
              </a:rPr>
              <a:t>ta </a:t>
            </a:r>
            <a:r>
              <a:rPr lang="sv-SE" altLang="sv-SE" sz="2400" dirty="0" smtClean="0">
                <a:latin typeface="+mn-lt"/>
              </a:rPr>
              <a:t>sparstikkene sine.</a:t>
            </a:r>
            <a:endParaRPr lang="sv-SE" altLang="sv-SE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9207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5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641E-6 0 L -0.03253 0 C -0.04711 0 -0.06506 0.01898 -0.06506 0.03449 L -0.06506 0.06921 " pathEditMode="relative" rAng="0" ptsTypes="AAAA">
                                      <p:cBhvr>
                                        <p:cTn id="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3" y="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5128E-6 -2.96296E-6 L -0.06314 -0.0020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7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12821E-7 0 L -0.11683 0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2564E-6 1.48148E-6 L 0.07083 -0.00301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0256E-6 2.59259E-6 L -0.0218 2.59259E-6 C -0.03157 2.59259E-6 -0.04359 0.0199 -0.04359 0.03634 L -0.04359 0.07291 " pathEditMode="relative" rAng="0" ptsTypes="AAAA">
                                      <p:cBhvr>
                                        <p:cTn id="9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9" y="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5" grpId="0"/>
      <p:bldP spid="48" grpId="0"/>
      <p:bldP spid="50" grpId="0"/>
      <p:bldP spid="7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354466" y="318622"/>
            <a:ext cx="8543925" cy="693749"/>
          </a:xfrm>
        </p:spPr>
        <p:txBody>
          <a:bodyPr>
            <a:normAutofit fontScale="90000"/>
          </a:bodyPr>
          <a:lstStyle/>
          <a:p>
            <a:r>
              <a:rPr lang="sv-SE" dirty="0" smtClean="0">
                <a:latin typeface="Arial Black" panose="020B0A04020102020204" pitchFamily="34" charset="0"/>
              </a:rPr>
              <a:t>Styrkekast</a:t>
            </a:r>
            <a:endParaRPr lang="sv-SE" b="1" spc="400" dirty="0">
              <a:latin typeface="Arial Black" panose="020B0A04020102020204" pitchFamily="34" charset="0"/>
            </a:endParaRPr>
          </a:p>
        </p:txBody>
      </p:sp>
      <p:grpSp>
        <p:nvGrpSpPr>
          <p:cNvPr id="2" name="Grupp 1"/>
          <p:cNvGrpSpPr/>
          <p:nvPr/>
        </p:nvGrpSpPr>
        <p:grpSpPr>
          <a:xfrm>
            <a:off x="753935" y="4736195"/>
            <a:ext cx="3503699" cy="459100"/>
            <a:chOff x="753935" y="4736195"/>
            <a:chExt cx="3503699" cy="459100"/>
          </a:xfrm>
        </p:grpSpPr>
        <p:sp>
          <p:nvSpPr>
            <p:cNvPr id="32" name="Rectangle 3"/>
            <p:cNvSpPr>
              <a:spLocks noChangeArrowheads="1"/>
            </p:cNvSpPr>
            <p:nvPr/>
          </p:nvSpPr>
          <p:spPr bwMode="auto">
            <a:xfrm>
              <a:off x="753935" y="4736195"/>
              <a:ext cx="3503699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8" tIns="44450" rIns="90488" bIns="44450">
              <a:spAutoFit/>
            </a:bodyPr>
            <a:lstStyle>
              <a:lvl1pPr defTabSz="762000"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sv-SE" altLang="sv-SE" sz="2400" dirty="0" smtClean="0">
                  <a:latin typeface="+mn-lt"/>
                </a:rPr>
                <a:t>Marker </a:t>
              </a:r>
              <a:r>
                <a:rPr lang="sv-SE" altLang="sv-SE" sz="2400" dirty="0" smtClean="0">
                  <a:latin typeface="+mn-lt"/>
                </a:rPr>
                <a:t>positivt med      4.</a:t>
              </a:r>
              <a:endParaRPr lang="sv-SE" altLang="sv-SE" sz="2400" dirty="0">
                <a:latin typeface="+mn-lt"/>
              </a:endParaRPr>
            </a:p>
          </p:txBody>
        </p:sp>
        <p:sp>
          <p:nvSpPr>
            <p:cNvPr id="48" name="Freeform 21"/>
            <p:cNvSpPr>
              <a:spLocks/>
            </p:cNvSpPr>
            <p:nvPr/>
          </p:nvSpPr>
          <p:spPr bwMode="blackWhite">
            <a:xfrm>
              <a:off x="3438680" y="4820672"/>
              <a:ext cx="272143" cy="255473"/>
            </a:xfrm>
            <a:custGeom>
              <a:avLst/>
              <a:gdLst>
                <a:gd name="T0" fmla="*/ 2147483646 w 159"/>
                <a:gd name="T1" fmla="*/ 2147483646 h 182"/>
                <a:gd name="T2" fmla="*/ 2147483646 w 159"/>
                <a:gd name="T3" fmla="*/ 2147483646 h 182"/>
                <a:gd name="T4" fmla="*/ 2147483646 w 159"/>
                <a:gd name="T5" fmla="*/ 2147483646 h 182"/>
                <a:gd name="T6" fmla="*/ 2147483646 w 159"/>
                <a:gd name="T7" fmla="*/ 2147483646 h 182"/>
                <a:gd name="T8" fmla="*/ 2147483646 w 159"/>
                <a:gd name="T9" fmla="*/ 2147483646 h 182"/>
                <a:gd name="T10" fmla="*/ 2147483646 w 159"/>
                <a:gd name="T11" fmla="*/ 2147483646 h 182"/>
                <a:gd name="T12" fmla="*/ 2147483646 w 159"/>
                <a:gd name="T13" fmla="*/ 2147483646 h 182"/>
                <a:gd name="T14" fmla="*/ 2147483646 w 159"/>
                <a:gd name="T15" fmla="*/ 2147483646 h 182"/>
                <a:gd name="T16" fmla="*/ 2147483646 w 159"/>
                <a:gd name="T17" fmla="*/ 2147483646 h 182"/>
                <a:gd name="T18" fmla="*/ 2147483646 w 159"/>
                <a:gd name="T19" fmla="*/ 2147483646 h 182"/>
                <a:gd name="T20" fmla="*/ 2147483646 w 159"/>
                <a:gd name="T21" fmla="*/ 2147483646 h 182"/>
                <a:gd name="T22" fmla="*/ 2147483646 w 159"/>
                <a:gd name="T23" fmla="*/ 2147483646 h 182"/>
                <a:gd name="T24" fmla="*/ 2147483646 w 159"/>
                <a:gd name="T25" fmla="*/ 2147483646 h 182"/>
                <a:gd name="T26" fmla="*/ 2147483646 w 159"/>
                <a:gd name="T27" fmla="*/ 2147483646 h 182"/>
                <a:gd name="T28" fmla="*/ 2147483646 w 159"/>
                <a:gd name="T29" fmla="*/ 0 h 182"/>
                <a:gd name="T30" fmla="*/ 2147483646 w 159"/>
                <a:gd name="T31" fmla="*/ 0 h 182"/>
                <a:gd name="T32" fmla="*/ 2147483646 w 159"/>
                <a:gd name="T33" fmla="*/ 2147483646 h 182"/>
                <a:gd name="T34" fmla="*/ 2147483646 w 159"/>
                <a:gd name="T35" fmla="*/ 2147483646 h 182"/>
                <a:gd name="T36" fmla="*/ 2147483646 w 159"/>
                <a:gd name="T37" fmla="*/ 2147483646 h 182"/>
                <a:gd name="T38" fmla="*/ 2147483646 w 159"/>
                <a:gd name="T39" fmla="*/ 2147483646 h 182"/>
                <a:gd name="T40" fmla="*/ 2147483646 w 159"/>
                <a:gd name="T41" fmla="*/ 2147483646 h 182"/>
                <a:gd name="T42" fmla="*/ 2147483646 w 159"/>
                <a:gd name="T43" fmla="*/ 2147483646 h 182"/>
                <a:gd name="T44" fmla="*/ 2147483646 w 159"/>
                <a:gd name="T45" fmla="*/ 2147483646 h 182"/>
                <a:gd name="T46" fmla="*/ 2147483646 w 159"/>
                <a:gd name="T47" fmla="*/ 2147483646 h 182"/>
                <a:gd name="T48" fmla="*/ 2147483646 w 159"/>
                <a:gd name="T49" fmla="*/ 2147483646 h 182"/>
                <a:gd name="T50" fmla="*/ 2147483646 w 159"/>
                <a:gd name="T51" fmla="*/ 2147483646 h 182"/>
                <a:gd name="T52" fmla="*/ 2147483646 w 159"/>
                <a:gd name="T53" fmla="*/ 2147483646 h 182"/>
                <a:gd name="T54" fmla="*/ 2147483646 w 159"/>
                <a:gd name="T55" fmla="*/ 2147483646 h 182"/>
                <a:gd name="T56" fmla="*/ 2147483646 w 159"/>
                <a:gd name="T57" fmla="*/ 2147483646 h 182"/>
                <a:gd name="T58" fmla="*/ 2147483646 w 159"/>
                <a:gd name="T59" fmla="*/ 2147483646 h 182"/>
                <a:gd name="T60" fmla="*/ 2147483646 w 159"/>
                <a:gd name="T61" fmla="*/ 0 h 182"/>
                <a:gd name="T62" fmla="*/ 2147483646 w 159"/>
                <a:gd name="T63" fmla="*/ 0 h 182"/>
                <a:gd name="T64" fmla="*/ 2147483646 w 159"/>
                <a:gd name="T65" fmla="*/ 2147483646 h 182"/>
                <a:gd name="T66" fmla="*/ 2147483646 w 159"/>
                <a:gd name="T67" fmla="*/ 2147483646 h 182"/>
                <a:gd name="T68" fmla="*/ 2147483646 w 159"/>
                <a:gd name="T69" fmla="*/ 2147483646 h 182"/>
                <a:gd name="T70" fmla="*/ 2147483646 w 159"/>
                <a:gd name="T71" fmla="*/ 2147483646 h 182"/>
                <a:gd name="T72" fmla="*/ 2147483646 w 159"/>
                <a:gd name="T73" fmla="*/ 2147483646 h 182"/>
                <a:gd name="T74" fmla="*/ 0 w 159"/>
                <a:gd name="T75" fmla="*/ 2147483646 h 182"/>
                <a:gd name="T76" fmla="*/ 2147483646 w 159"/>
                <a:gd name="T77" fmla="*/ 2147483646 h 182"/>
                <a:gd name="T78" fmla="*/ 2147483646 w 159"/>
                <a:gd name="T79" fmla="*/ 2147483646 h 182"/>
                <a:gd name="T80" fmla="*/ 2147483646 w 159"/>
                <a:gd name="T81" fmla="*/ 2147483646 h 182"/>
                <a:gd name="T82" fmla="*/ 2147483646 w 159"/>
                <a:gd name="T83" fmla="*/ 2147483646 h 182"/>
                <a:gd name="T84" fmla="*/ 2147483646 w 159"/>
                <a:gd name="T85" fmla="*/ 2147483646 h 182"/>
                <a:gd name="T86" fmla="*/ 2147483646 w 159"/>
                <a:gd name="T87" fmla="*/ 2147483646 h 182"/>
                <a:gd name="T88" fmla="*/ 2147483646 w 159"/>
                <a:gd name="T89" fmla="*/ 2147483646 h 182"/>
                <a:gd name="T90" fmla="*/ 2147483646 w 159"/>
                <a:gd name="T91" fmla="*/ 2147483646 h 18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59"/>
                <a:gd name="T139" fmla="*/ 0 h 182"/>
                <a:gd name="T140" fmla="*/ 159 w 159"/>
                <a:gd name="T141" fmla="*/ 182 h 18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59" h="182">
                  <a:moveTo>
                    <a:pt x="80" y="181"/>
                  </a:moveTo>
                  <a:lnTo>
                    <a:pt x="111" y="135"/>
                  </a:lnTo>
                  <a:lnTo>
                    <a:pt x="109" y="135"/>
                  </a:lnTo>
                  <a:lnTo>
                    <a:pt x="132" y="107"/>
                  </a:lnTo>
                  <a:lnTo>
                    <a:pt x="151" y="75"/>
                  </a:lnTo>
                  <a:lnTo>
                    <a:pt x="151" y="76"/>
                  </a:lnTo>
                  <a:lnTo>
                    <a:pt x="156" y="62"/>
                  </a:lnTo>
                  <a:lnTo>
                    <a:pt x="158" y="45"/>
                  </a:lnTo>
                  <a:lnTo>
                    <a:pt x="158" y="41"/>
                  </a:lnTo>
                  <a:lnTo>
                    <a:pt x="157" y="38"/>
                  </a:lnTo>
                  <a:lnTo>
                    <a:pt x="156" y="30"/>
                  </a:lnTo>
                  <a:lnTo>
                    <a:pt x="151" y="14"/>
                  </a:lnTo>
                  <a:lnTo>
                    <a:pt x="145" y="8"/>
                  </a:lnTo>
                  <a:lnTo>
                    <a:pt x="138" y="4"/>
                  </a:lnTo>
                  <a:lnTo>
                    <a:pt x="122" y="0"/>
                  </a:lnTo>
                  <a:lnTo>
                    <a:pt x="119" y="0"/>
                  </a:lnTo>
                  <a:lnTo>
                    <a:pt x="115" y="1"/>
                  </a:lnTo>
                  <a:lnTo>
                    <a:pt x="107" y="3"/>
                  </a:lnTo>
                  <a:lnTo>
                    <a:pt x="100" y="8"/>
                  </a:lnTo>
                  <a:lnTo>
                    <a:pt x="94" y="14"/>
                  </a:lnTo>
                  <a:lnTo>
                    <a:pt x="95" y="14"/>
                  </a:lnTo>
                  <a:lnTo>
                    <a:pt x="87" y="35"/>
                  </a:lnTo>
                  <a:lnTo>
                    <a:pt x="84" y="41"/>
                  </a:lnTo>
                  <a:lnTo>
                    <a:pt x="79" y="43"/>
                  </a:lnTo>
                  <a:lnTo>
                    <a:pt x="74" y="41"/>
                  </a:lnTo>
                  <a:lnTo>
                    <a:pt x="71" y="35"/>
                  </a:lnTo>
                  <a:lnTo>
                    <a:pt x="62" y="14"/>
                  </a:lnTo>
                  <a:lnTo>
                    <a:pt x="63" y="14"/>
                  </a:lnTo>
                  <a:lnTo>
                    <a:pt x="57" y="8"/>
                  </a:lnTo>
                  <a:lnTo>
                    <a:pt x="51" y="4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7" y="1"/>
                  </a:lnTo>
                  <a:lnTo>
                    <a:pt x="20" y="3"/>
                  </a:lnTo>
                  <a:lnTo>
                    <a:pt x="13" y="8"/>
                  </a:lnTo>
                  <a:lnTo>
                    <a:pt x="7" y="14"/>
                  </a:lnTo>
                  <a:lnTo>
                    <a:pt x="2" y="30"/>
                  </a:lnTo>
                  <a:lnTo>
                    <a:pt x="0" y="45"/>
                  </a:lnTo>
                  <a:lnTo>
                    <a:pt x="1" y="61"/>
                  </a:lnTo>
                  <a:lnTo>
                    <a:pt x="7" y="76"/>
                  </a:lnTo>
                  <a:lnTo>
                    <a:pt x="6" y="75"/>
                  </a:lnTo>
                  <a:lnTo>
                    <a:pt x="26" y="106"/>
                  </a:lnTo>
                  <a:lnTo>
                    <a:pt x="48" y="135"/>
                  </a:lnTo>
                  <a:lnTo>
                    <a:pt x="47" y="135"/>
                  </a:lnTo>
                  <a:lnTo>
                    <a:pt x="78" y="181"/>
                  </a:lnTo>
                  <a:lnTo>
                    <a:pt x="80" y="181"/>
                  </a:lnTo>
                </a:path>
              </a:pathLst>
            </a:custGeom>
            <a:solidFill>
              <a:srgbClr val="FF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65" name="Grupp 82"/>
          <p:cNvGrpSpPr>
            <a:grpSpLocks/>
          </p:cNvGrpSpPr>
          <p:nvPr/>
        </p:nvGrpSpPr>
        <p:grpSpPr bwMode="auto">
          <a:xfrm>
            <a:off x="1806963" y="3132439"/>
            <a:ext cx="947737" cy="866775"/>
            <a:chOff x="1528763" y="1914525"/>
            <a:chExt cx="947445" cy="867090"/>
          </a:xfrm>
        </p:grpSpPr>
        <p:sp>
          <p:nvSpPr>
            <p:cNvPr id="66" name="Rectangle 13"/>
            <p:cNvSpPr>
              <a:spLocks noChangeArrowheads="1"/>
            </p:cNvSpPr>
            <p:nvPr/>
          </p:nvSpPr>
          <p:spPr bwMode="auto">
            <a:xfrm>
              <a:off x="1852613" y="1914525"/>
              <a:ext cx="288925" cy="26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3662" tIns="46038" rIns="93662" bIns="46038">
              <a:spAutoFit/>
            </a:bodyPr>
            <a:lstStyle>
              <a:lvl1pPr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sv-SE" altLang="sv-SE" sz="1100" i="0">
                  <a:solidFill>
                    <a:srgbClr val="000000"/>
                  </a:solidFill>
                </a:rPr>
                <a:t>N</a:t>
              </a:r>
            </a:p>
          </p:txBody>
        </p:sp>
        <p:sp>
          <p:nvSpPr>
            <p:cNvPr id="67" name="Rectangle 14"/>
            <p:cNvSpPr>
              <a:spLocks noChangeArrowheads="1"/>
            </p:cNvSpPr>
            <p:nvPr/>
          </p:nvSpPr>
          <p:spPr bwMode="auto">
            <a:xfrm>
              <a:off x="1868488" y="2519363"/>
              <a:ext cx="267701" cy="262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3662" tIns="46038" rIns="93662" bIns="46038">
              <a:spAutoFit/>
            </a:bodyPr>
            <a:lstStyle>
              <a:lvl1pPr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sv-SE" altLang="sv-SE" sz="1100" i="0">
                  <a:solidFill>
                    <a:srgbClr val="FF0000"/>
                  </a:solidFill>
                </a:rPr>
                <a:t>S</a:t>
              </a:r>
            </a:p>
          </p:txBody>
        </p:sp>
        <p:sp>
          <p:nvSpPr>
            <p:cNvPr id="68" name="Rectangle 15"/>
            <p:cNvSpPr>
              <a:spLocks noChangeArrowheads="1"/>
            </p:cNvSpPr>
            <p:nvPr/>
          </p:nvSpPr>
          <p:spPr bwMode="auto">
            <a:xfrm>
              <a:off x="1528763" y="2219325"/>
              <a:ext cx="288925" cy="26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3662" tIns="46038" rIns="93662" bIns="46038">
              <a:spAutoFit/>
            </a:bodyPr>
            <a:lstStyle>
              <a:lvl1pPr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sv-SE" altLang="sv-SE" sz="1100" i="0">
                  <a:solidFill>
                    <a:srgbClr val="000000"/>
                  </a:solidFill>
                </a:rPr>
                <a:t>V</a:t>
              </a:r>
            </a:p>
          </p:txBody>
        </p:sp>
        <p:sp>
          <p:nvSpPr>
            <p:cNvPr id="69" name="Rectangle 16"/>
            <p:cNvSpPr>
              <a:spLocks noChangeArrowheads="1"/>
            </p:cNvSpPr>
            <p:nvPr/>
          </p:nvSpPr>
          <p:spPr bwMode="auto">
            <a:xfrm>
              <a:off x="2178050" y="2219325"/>
              <a:ext cx="298158" cy="262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3662" tIns="46038" rIns="93662" bIns="46038">
              <a:spAutoFit/>
            </a:bodyPr>
            <a:lstStyle>
              <a:lvl1pPr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sv-SE" altLang="sv-SE" sz="1100" i="0">
                  <a:solidFill>
                    <a:srgbClr val="000000"/>
                  </a:solidFill>
                </a:rPr>
                <a:t>Ö</a:t>
              </a:r>
            </a:p>
          </p:txBody>
        </p:sp>
        <p:sp>
          <p:nvSpPr>
            <p:cNvPr id="70" name="Line 17"/>
            <p:cNvSpPr>
              <a:spLocks noChangeShapeType="1"/>
            </p:cNvSpPr>
            <p:nvPr/>
          </p:nvSpPr>
          <p:spPr bwMode="auto">
            <a:xfrm>
              <a:off x="1684338" y="2011363"/>
              <a:ext cx="0" cy="223837"/>
            </a:xfrm>
            <a:prstGeom prst="line">
              <a:avLst/>
            </a:prstGeom>
            <a:noFill/>
            <a:ln w="50800">
              <a:solidFill>
                <a:srgbClr val="037C0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71" name="Line 18"/>
            <p:cNvSpPr>
              <a:spLocks noChangeShapeType="1"/>
            </p:cNvSpPr>
            <p:nvPr/>
          </p:nvSpPr>
          <p:spPr bwMode="auto">
            <a:xfrm>
              <a:off x="1658938" y="2038350"/>
              <a:ext cx="241300" cy="0"/>
            </a:xfrm>
            <a:prstGeom prst="line">
              <a:avLst/>
            </a:prstGeom>
            <a:noFill/>
            <a:ln w="50800">
              <a:solidFill>
                <a:srgbClr val="037C0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72" name="Line 20"/>
            <p:cNvSpPr>
              <a:spLocks noChangeShapeType="1"/>
            </p:cNvSpPr>
            <p:nvPr/>
          </p:nvSpPr>
          <p:spPr bwMode="auto">
            <a:xfrm flipH="1">
              <a:off x="2122488" y="2038350"/>
              <a:ext cx="241300" cy="0"/>
            </a:xfrm>
            <a:prstGeom prst="line">
              <a:avLst/>
            </a:prstGeom>
            <a:noFill/>
            <a:ln w="50800">
              <a:solidFill>
                <a:srgbClr val="037C0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73" name="Line 21"/>
            <p:cNvSpPr>
              <a:spLocks noChangeShapeType="1"/>
            </p:cNvSpPr>
            <p:nvPr/>
          </p:nvSpPr>
          <p:spPr bwMode="auto">
            <a:xfrm>
              <a:off x="2351088" y="2012950"/>
              <a:ext cx="0" cy="222250"/>
            </a:xfrm>
            <a:prstGeom prst="line">
              <a:avLst/>
            </a:prstGeom>
            <a:noFill/>
            <a:ln w="50800">
              <a:solidFill>
                <a:srgbClr val="037C0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74" name="Line 23"/>
            <p:cNvSpPr>
              <a:spLocks noChangeShapeType="1"/>
            </p:cNvSpPr>
            <p:nvPr/>
          </p:nvSpPr>
          <p:spPr bwMode="auto">
            <a:xfrm flipH="1">
              <a:off x="2122488" y="2647950"/>
              <a:ext cx="241300" cy="0"/>
            </a:xfrm>
            <a:prstGeom prst="line">
              <a:avLst/>
            </a:prstGeom>
            <a:noFill/>
            <a:ln w="50800">
              <a:solidFill>
                <a:srgbClr val="037C0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75" name="Line 24"/>
            <p:cNvSpPr>
              <a:spLocks noChangeShapeType="1"/>
            </p:cNvSpPr>
            <p:nvPr/>
          </p:nvSpPr>
          <p:spPr bwMode="auto">
            <a:xfrm flipV="1">
              <a:off x="2351088" y="2439988"/>
              <a:ext cx="0" cy="220662"/>
            </a:xfrm>
            <a:prstGeom prst="line">
              <a:avLst/>
            </a:prstGeom>
            <a:noFill/>
            <a:ln w="50800">
              <a:solidFill>
                <a:srgbClr val="037C0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76" name="Line 26"/>
            <p:cNvSpPr>
              <a:spLocks noChangeShapeType="1"/>
            </p:cNvSpPr>
            <p:nvPr/>
          </p:nvSpPr>
          <p:spPr bwMode="auto">
            <a:xfrm>
              <a:off x="1658938" y="2647950"/>
              <a:ext cx="242887" cy="0"/>
            </a:xfrm>
            <a:prstGeom prst="line">
              <a:avLst/>
            </a:prstGeom>
            <a:noFill/>
            <a:ln w="50800">
              <a:solidFill>
                <a:srgbClr val="037C0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77" name="Line 27"/>
            <p:cNvSpPr>
              <a:spLocks noChangeShapeType="1"/>
            </p:cNvSpPr>
            <p:nvPr/>
          </p:nvSpPr>
          <p:spPr bwMode="auto">
            <a:xfrm flipV="1">
              <a:off x="1687513" y="2439988"/>
              <a:ext cx="0" cy="220662"/>
            </a:xfrm>
            <a:prstGeom prst="line">
              <a:avLst/>
            </a:prstGeom>
            <a:noFill/>
            <a:ln w="50800">
              <a:solidFill>
                <a:srgbClr val="037C0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</p:grpSp>
      <p:pic>
        <p:nvPicPr>
          <p:cNvPr id="78" name="Bildobjekt 7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11" y="2836875"/>
            <a:ext cx="1042136" cy="164312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81" name="Bildobjekt 8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172" y="2828149"/>
            <a:ext cx="1035743" cy="163672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82" name="Bildobjekt 8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867" y="2825990"/>
            <a:ext cx="1074103" cy="164312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83" name="Bildobjekt 8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331" y="1165974"/>
            <a:ext cx="1061317" cy="164312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79" name="Bildobjekt 7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962" y="1168193"/>
            <a:ext cx="1067710" cy="164312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grpSp>
        <p:nvGrpSpPr>
          <p:cNvPr id="7" name="Grupp 6"/>
          <p:cNvGrpSpPr/>
          <p:nvPr/>
        </p:nvGrpSpPr>
        <p:grpSpPr>
          <a:xfrm>
            <a:off x="2656113" y="5290457"/>
            <a:ext cx="4354286" cy="947060"/>
            <a:chOff x="3047999" y="5323114"/>
            <a:chExt cx="4354286" cy="947060"/>
          </a:xfrm>
        </p:grpSpPr>
        <p:sp>
          <p:nvSpPr>
            <p:cNvPr id="29" name="Rektangel med rundade hörn 28"/>
            <p:cNvSpPr/>
            <p:nvPr/>
          </p:nvSpPr>
          <p:spPr>
            <a:xfrm>
              <a:off x="3047999" y="5323114"/>
              <a:ext cx="4354286" cy="94706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0" name="Rectangle 3"/>
            <p:cNvSpPr>
              <a:spLocks noChangeArrowheads="1"/>
            </p:cNvSpPr>
            <p:nvPr/>
          </p:nvSpPr>
          <p:spPr bwMode="auto">
            <a:xfrm>
              <a:off x="3174964" y="5400202"/>
              <a:ext cx="4107580" cy="828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8" tIns="44450" rIns="90488" bIns="44450">
              <a:spAutoFit/>
            </a:bodyPr>
            <a:lstStyle>
              <a:lvl1pPr defTabSz="762000"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sv-SE" altLang="sv-SE" sz="2400" b="1" dirty="0" smtClean="0">
                  <a:solidFill>
                    <a:srgbClr val="006600"/>
                  </a:solidFill>
                  <a:latin typeface="+mn-lt"/>
                </a:rPr>
                <a:t>Positiv</a:t>
              </a:r>
              <a:r>
                <a:rPr lang="sv-SE" altLang="sv-SE" sz="2400" b="1" dirty="0" smtClean="0">
                  <a:latin typeface="+mn-lt"/>
                </a:rPr>
                <a:t> </a:t>
              </a:r>
              <a:r>
                <a:rPr lang="sv-SE" altLang="sv-SE" sz="2400" dirty="0" smtClean="0">
                  <a:latin typeface="+mn-lt"/>
                </a:rPr>
                <a:t>markering….… </a:t>
              </a:r>
              <a:r>
                <a:rPr lang="sv-SE" altLang="sv-SE" sz="2400" b="1" dirty="0" smtClean="0">
                  <a:latin typeface="+mn-lt"/>
                </a:rPr>
                <a:t>lavt</a:t>
              </a:r>
              <a:r>
                <a:rPr lang="sv-SE" altLang="sv-SE" sz="2400" dirty="0" smtClean="0">
                  <a:latin typeface="+mn-lt"/>
                </a:rPr>
                <a:t> </a:t>
              </a:r>
              <a:r>
                <a:rPr lang="sv-SE" altLang="sv-SE" sz="2400" dirty="0" smtClean="0">
                  <a:latin typeface="+mn-lt"/>
                </a:rPr>
                <a:t>kort</a:t>
              </a:r>
            </a:p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sv-SE" altLang="sv-SE" sz="2400" b="1" dirty="0" smtClean="0">
                  <a:solidFill>
                    <a:srgbClr val="C00000"/>
                  </a:solidFill>
                  <a:latin typeface="+mn-lt"/>
                </a:rPr>
                <a:t>Negativ</a:t>
              </a:r>
              <a:r>
                <a:rPr lang="sv-SE" altLang="sv-SE" sz="2400" b="1" dirty="0" smtClean="0">
                  <a:latin typeface="+mn-lt"/>
                </a:rPr>
                <a:t> </a:t>
              </a:r>
              <a:r>
                <a:rPr lang="sv-SE" altLang="sv-SE" sz="2400" dirty="0" smtClean="0">
                  <a:latin typeface="+mn-lt"/>
                </a:rPr>
                <a:t>markering….. </a:t>
              </a:r>
              <a:r>
                <a:rPr lang="sv-SE" altLang="sv-SE" sz="2400" b="1" dirty="0" smtClean="0">
                  <a:latin typeface="+mn-lt"/>
                </a:rPr>
                <a:t>høyt</a:t>
              </a:r>
              <a:r>
                <a:rPr lang="sv-SE" altLang="sv-SE" sz="2400" dirty="0" smtClean="0">
                  <a:latin typeface="+mn-lt"/>
                </a:rPr>
                <a:t> </a:t>
              </a:r>
              <a:r>
                <a:rPr lang="sv-SE" altLang="sv-SE" sz="2400" dirty="0" smtClean="0">
                  <a:latin typeface="+mn-lt"/>
                </a:rPr>
                <a:t>kort</a:t>
              </a:r>
              <a:endParaRPr lang="sv-SE" altLang="sv-SE" sz="2400" dirty="0">
                <a:latin typeface="+mn-lt"/>
              </a:endParaRPr>
            </a:p>
          </p:txBody>
        </p:sp>
      </p:grpSp>
      <p:grpSp>
        <p:nvGrpSpPr>
          <p:cNvPr id="56" name="Grupp 82"/>
          <p:cNvGrpSpPr>
            <a:grpSpLocks/>
          </p:cNvGrpSpPr>
          <p:nvPr/>
        </p:nvGrpSpPr>
        <p:grpSpPr bwMode="auto">
          <a:xfrm>
            <a:off x="6857936" y="3175982"/>
            <a:ext cx="947737" cy="866775"/>
            <a:chOff x="1528763" y="1914525"/>
            <a:chExt cx="947445" cy="867090"/>
          </a:xfrm>
        </p:grpSpPr>
        <p:sp>
          <p:nvSpPr>
            <p:cNvPr id="57" name="Rectangle 13"/>
            <p:cNvSpPr>
              <a:spLocks noChangeArrowheads="1"/>
            </p:cNvSpPr>
            <p:nvPr/>
          </p:nvSpPr>
          <p:spPr bwMode="auto">
            <a:xfrm>
              <a:off x="1852613" y="1914525"/>
              <a:ext cx="288925" cy="26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3662" tIns="46038" rIns="93662" bIns="46038">
              <a:spAutoFit/>
            </a:bodyPr>
            <a:lstStyle>
              <a:lvl1pPr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sv-SE" altLang="sv-SE" sz="1100" i="0">
                  <a:solidFill>
                    <a:srgbClr val="000000"/>
                  </a:solidFill>
                </a:rPr>
                <a:t>N</a:t>
              </a:r>
            </a:p>
          </p:txBody>
        </p:sp>
        <p:sp>
          <p:nvSpPr>
            <p:cNvPr id="58" name="Rectangle 14"/>
            <p:cNvSpPr>
              <a:spLocks noChangeArrowheads="1"/>
            </p:cNvSpPr>
            <p:nvPr/>
          </p:nvSpPr>
          <p:spPr bwMode="auto">
            <a:xfrm>
              <a:off x="1868488" y="2519363"/>
              <a:ext cx="267701" cy="262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3662" tIns="46038" rIns="93662" bIns="46038">
              <a:spAutoFit/>
            </a:bodyPr>
            <a:lstStyle>
              <a:lvl1pPr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sv-SE" altLang="sv-SE" sz="1100" i="0">
                  <a:solidFill>
                    <a:srgbClr val="FF0000"/>
                  </a:solidFill>
                </a:rPr>
                <a:t>S</a:t>
              </a:r>
            </a:p>
          </p:txBody>
        </p:sp>
        <p:sp>
          <p:nvSpPr>
            <p:cNvPr id="59" name="Rectangle 15"/>
            <p:cNvSpPr>
              <a:spLocks noChangeArrowheads="1"/>
            </p:cNvSpPr>
            <p:nvPr/>
          </p:nvSpPr>
          <p:spPr bwMode="auto">
            <a:xfrm>
              <a:off x="1528763" y="2219325"/>
              <a:ext cx="288925" cy="26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3662" tIns="46038" rIns="93662" bIns="46038">
              <a:spAutoFit/>
            </a:bodyPr>
            <a:lstStyle>
              <a:lvl1pPr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sv-SE" altLang="sv-SE" sz="1100" i="0">
                  <a:solidFill>
                    <a:srgbClr val="000000"/>
                  </a:solidFill>
                </a:rPr>
                <a:t>V</a:t>
              </a:r>
            </a:p>
          </p:txBody>
        </p:sp>
        <p:sp>
          <p:nvSpPr>
            <p:cNvPr id="60" name="Rectangle 16"/>
            <p:cNvSpPr>
              <a:spLocks noChangeArrowheads="1"/>
            </p:cNvSpPr>
            <p:nvPr/>
          </p:nvSpPr>
          <p:spPr bwMode="auto">
            <a:xfrm>
              <a:off x="2178050" y="2219325"/>
              <a:ext cx="298158" cy="262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3662" tIns="46038" rIns="93662" bIns="46038">
              <a:spAutoFit/>
            </a:bodyPr>
            <a:lstStyle>
              <a:lvl1pPr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sv-SE" altLang="sv-SE" sz="1100" i="0">
                  <a:solidFill>
                    <a:srgbClr val="000000"/>
                  </a:solidFill>
                </a:rPr>
                <a:t>Ö</a:t>
              </a:r>
            </a:p>
          </p:txBody>
        </p:sp>
        <p:sp>
          <p:nvSpPr>
            <p:cNvPr id="61" name="Line 17"/>
            <p:cNvSpPr>
              <a:spLocks noChangeShapeType="1"/>
            </p:cNvSpPr>
            <p:nvPr/>
          </p:nvSpPr>
          <p:spPr bwMode="auto">
            <a:xfrm>
              <a:off x="1684338" y="2011363"/>
              <a:ext cx="0" cy="223837"/>
            </a:xfrm>
            <a:prstGeom prst="line">
              <a:avLst/>
            </a:prstGeom>
            <a:noFill/>
            <a:ln w="50800">
              <a:solidFill>
                <a:srgbClr val="037C0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2" name="Line 18"/>
            <p:cNvSpPr>
              <a:spLocks noChangeShapeType="1"/>
            </p:cNvSpPr>
            <p:nvPr/>
          </p:nvSpPr>
          <p:spPr bwMode="auto">
            <a:xfrm>
              <a:off x="1658938" y="2038350"/>
              <a:ext cx="241300" cy="0"/>
            </a:xfrm>
            <a:prstGeom prst="line">
              <a:avLst/>
            </a:prstGeom>
            <a:noFill/>
            <a:ln w="50800">
              <a:solidFill>
                <a:srgbClr val="037C0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3" name="Line 20"/>
            <p:cNvSpPr>
              <a:spLocks noChangeShapeType="1"/>
            </p:cNvSpPr>
            <p:nvPr/>
          </p:nvSpPr>
          <p:spPr bwMode="auto">
            <a:xfrm flipH="1">
              <a:off x="2122488" y="2038350"/>
              <a:ext cx="241300" cy="0"/>
            </a:xfrm>
            <a:prstGeom prst="line">
              <a:avLst/>
            </a:prstGeom>
            <a:noFill/>
            <a:ln w="50800">
              <a:solidFill>
                <a:srgbClr val="037C0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1" name="Line 21"/>
            <p:cNvSpPr>
              <a:spLocks noChangeShapeType="1"/>
            </p:cNvSpPr>
            <p:nvPr/>
          </p:nvSpPr>
          <p:spPr bwMode="auto">
            <a:xfrm>
              <a:off x="2351088" y="2012950"/>
              <a:ext cx="0" cy="222250"/>
            </a:xfrm>
            <a:prstGeom prst="line">
              <a:avLst/>
            </a:prstGeom>
            <a:noFill/>
            <a:ln w="50800">
              <a:solidFill>
                <a:srgbClr val="037C0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2" name="Line 23"/>
            <p:cNvSpPr>
              <a:spLocks noChangeShapeType="1"/>
            </p:cNvSpPr>
            <p:nvPr/>
          </p:nvSpPr>
          <p:spPr bwMode="auto">
            <a:xfrm flipH="1">
              <a:off x="2122488" y="2647950"/>
              <a:ext cx="241300" cy="0"/>
            </a:xfrm>
            <a:prstGeom prst="line">
              <a:avLst/>
            </a:prstGeom>
            <a:noFill/>
            <a:ln w="50800">
              <a:solidFill>
                <a:srgbClr val="037C0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3" name="Line 24"/>
            <p:cNvSpPr>
              <a:spLocks noChangeShapeType="1"/>
            </p:cNvSpPr>
            <p:nvPr/>
          </p:nvSpPr>
          <p:spPr bwMode="auto">
            <a:xfrm flipV="1">
              <a:off x="2351088" y="2439988"/>
              <a:ext cx="0" cy="220662"/>
            </a:xfrm>
            <a:prstGeom prst="line">
              <a:avLst/>
            </a:prstGeom>
            <a:noFill/>
            <a:ln w="50800">
              <a:solidFill>
                <a:srgbClr val="037C0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4" name="Line 26"/>
            <p:cNvSpPr>
              <a:spLocks noChangeShapeType="1"/>
            </p:cNvSpPr>
            <p:nvPr/>
          </p:nvSpPr>
          <p:spPr bwMode="auto">
            <a:xfrm>
              <a:off x="1658938" y="2647950"/>
              <a:ext cx="242887" cy="0"/>
            </a:xfrm>
            <a:prstGeom prst="line">
              <a:avLst/>
            </a:prstGeom>
            <a:noFill/>
            <a:ln w="50800">
              <a:solidFill>
                <a:srgbClr val="037C0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5" name="Line 27"/>
            <p:cNvSpPr>
              <a:spLocks noChangeShapeType="1"/>
            </p:cNvSpPr>
            <p:nvPr/>
          </p:nvSpPr>
          <p:spPr bwMode="auto">
            <a:xfrm flipV="1">
              <a:off x="1687513" y="2439988"/>
              <a:ext cx="0" cy="220662"/>
            </a:xfrm>
            <a:prstGeom prst="line">
              <a:avLst/>
            </a:prstGeom>
            <a:noFill/>
            <a:ln w="50800">
              <a:solidFill>
                <a:srgbClr val="037C0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</p:grpSp>
      <p:pic>
        <p:nvPicPr>
          <p:cNvPr id="96" name="Bildobjekt 9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668" y="2836875"/>
            <a:ext cx="1042136" cy="164312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97" name="Bildobjekt 9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988" y="1165974"/>
            <a:ext cx="1061317" cy="164312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98" name="Bildobjekt 9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619" y="1168193"/>
            <a:ext cx="1067710" cy="164312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99" name="Rectangle 3"/>
          <p:cNvSpPr>
            <a:spLocks noChangeArrowheads="1"/>
          </p:cNvSpPr>
          <p:nvPr/>
        </p:nvSpPr>
        <p:spPr bwMode="auto">
          <a:xfrm>
            <a:off x="3901220" y="1133967"/>
            <a:ext cx="2099969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sv-SE" altLang="sv-SE" sz="24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Syd </a:t>
            </a:r>
            <a:r>
              <a:rPr lang="sv-SE" altLang="sv-SE" sz="24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spiller 4</a:t>
            </a:r>
            <a:r>
              <a:rPr lang="sv-SE" altLang="sv-SE" sz="2400" dirty="0" smtClean="0">
                <a:solidFill>
                  <a:schemeClr val="accent1">
                    <a:lumMod val="75000"/>
                  </a:schemeClr>
                </a:solidFill>
                <a:latin typeface="+mn-lt"/>
                <a:sym typeface="Symbol"/>
              </a:rPr>
              <a:t></a:t>
            </a:r>
            <a:r>
              <a:rPr lang="sv-SE" altLang="sv-SE" sz="24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.</a:t>
            </a:r>
            <a:endParaRPr lang="sv-SE" altLang="sv-SE" sz="2400" dirty="0" smtClean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00" name="Rectangle 3"/>
          <p:cNvSpPr>
            <a:spLocks noChangeArrowheads="1"/>
          </p:cNvSpPr>
          <p:nvPr/>
        </p:nvSpPr>
        <p:spPr bwMode="auto">
          <a:xfrm>
            <a:off x="4010076" y="1602053"/>
            <a:ext cx="2099969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sv-SE" altLang="sv-SE" sz="24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Du sitter </a:t>
            </a:r>
            <a:r>
              <a:rPr lang="sv-SE" altLang="sv-SE" sz="24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Øst</a:t>
            </a:r>
            <a:r>
              <a:rPr lang="sv-SE" altLang="sv-SE" sz="24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.</a:t>
            </a:r>
          </a:p>
        </p:txBody>
      </p:sp>
      <p:grpSp>
        <p:nvGrpSpPr>
          <p:cNvPr id="6" name="Grupp 5"/>
          <p:cNvGrpSpPr/>
          <p:nvPr/>
        </p:nvGrpSpPr>
        <p:grpSpPr>
          <a:xfrm>
            <a:off x="5804907" y="4692652"/>
            <a:ext cx="3763636" cy="459100"/>
            <a:chOff x="808364" y="5509081"/>
            <a:chExt cx="3763636" cy="459100"/>
          </a:xfrm>
        </p:grpSpPr>
        <p:sp>
          <p:nvSpPr>
            <p:cNvPr id="103" name="Rectangle 3"/>
            <p:cNvSpPr>
              <a:spLocks noChangeArrowheads="1"/>
            </p:cNvSpPr>
            <p:nvPr/>
          </p:nvSpPr>
          <p:spPr bwMode="auto">
            <a:xfrm>
              <a:off x="808364" y="5509081"/>
              <a:ext cx="3763636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8" tIns="44450" rIns="90488" bIns="44450">
              <a:spAutoFit/>
            </a:bodyPr>
            <a:lstStyle>
              <a:lvl1pPr defTabSz="762000"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sv-SE" altLang="sv-SE" sz="2400" dirty="0" smtClean="0">
                  <a:latin typeface="+mn-lt"/>
                </a:rPr>
                <a:t>Marker </a:t>
              </a:r>
              <a:r>
                <a:rPr lang="sv-SE" altLang="sv-SE" sz="2400" dirty="0" smtClean="0">
                  <a:latin typeface="+mn-lt"/>
                </a:rPr>
                <a:t>negativt med      8.</a:t>
              </a:r>
              <a:endParaRPr lang="sv-SE" altLang="sv-SE" sz="2400" dirty="0">
                <a:latin typeface="+mn-lt"/>
              </a:endParaRPr>
            </a:p>
          </p:txBody>
        </p:sp>
        <p:sp>
          <p:nvSpPr>
            <p:cNvPr id="104" name="Freeform 21"/>
            <p:cNvSpPr>
              <a:spLocks/>
            </p:cNvSpPr>
            <p:nvPr/>
          </p:nvSpPr>
          <p:spPr bwMode="blackWhite">
            <a:xfrm>
              <a:off x="3575358" y="5593558"/>
              <a:ext cx="274577" cy="255473"/>
            </a:xfrm>
            <a:custGeom>
              <a:avLst/>
              <a:gdLst>
                <a:gd name="T0" fmla="*/ 2147483646 w 159"/>
                <a:gd name="T1" fmla="*/ 2147483646 h 182"/>
                <a:gd name="T2" fmla="*/ 2147483646 w 159"/>
                <a:gd name="T3" fmla="*/ 2147483646 h 182"/>
                <a:gd name="T4" fmla="*/ 2147483646 w 159"/>
                <a:gd name="T5" fmla="*/ 2147483646 h 182"/>
                <a:gd name="T6" fmla="*/ 2147483646 w 159"/>
                <a:gd name="T7" fmla="*/ 2147483646 h 182"/>
                <a:gd name="T8" fmla="*/ 2147483646 w 159"/>
                <a:gd name="T9" fmla="*/ 2147483646 h 182"/>
                <a:gd name="T10" fmla="*/ 2147483646 w 159"/>
                <a:gd name="T11" fmla="*/ 2147483646 h 182"/>
                <a:gd name="T12" fmla="*/ 2147483646 w 159"/>
                <a:gd name="T13" fmla="*/ 2147483646 h 182"/>
                <a:gd name="T14" fmla="*/ 2147483646 w 159"/>
                <a:gd name="T15" fmla="*/ 2147483646 h 182"/>
                <a:gd name="T16" fmla="*/ 2147483646 w 159"/>
                <a:gd name="T17" fmla="*/ 2147483646 h 182"/>
                <a:gd name="T18" fmla="*/ 2147483646 w 159"/>
                <a:gd name="T19" fmla="*/ 2147483646 h 182"/>
                <a:gd name="T20" fmla="*/ 2147483646 w 159"/>
                <a:gd name="T21" fmla="*/ 2147483646 h 182"/>
                <a:gd name="T22" fmla="*/ 2147483646 w 159"/>
                <a:gd name="T23" fmla="*/ 2147483646 h 182"/>
                <a:gd name="T24" fmla="*/ 2147483646 w 159"/>
                <a:gd name="T25" fmla="*/ 2147483646 h 182"/>
                <a:gd name="T26" fmla="*/ 2147483646 w 159"/>
                <a:gd name="T27" fmla="*/ 2147483646 h 182"/>
                <a:gd name="T28" fmla="*/ 2147483646 w 159"/>
                <a:gd name="T29" fmla="*/ 0 h 182"/>
                <a:gd name="T30" fmla="*/ 2147483646 w 159"/>
                <a:gd name="T31" fmla="*/ 0 h 182"/>
                <a:gd name="T32" fmla="*/ 2147483646 w 159"/>
                <a:gd name="T33" fmla="*/ 2147483646 h 182"/>
                <a:gd name="T34" fmla="*/ 2147483646 w 159"/>
                <a:gd name="T35" fmla="*/ 2147483646 h 182"/>
                <a:gd name="T36" fmla="*/ 2147483646 w 159"/>
                <a:gd name="T37" fmla="*/ 2147483646 h 182"/>
                <a:gd name="T38" fmla="*/ 2147483646 w 159"/>
                <a:gd name="T39" fmla="*/ 2147483646 h 182"/>
                <a:gd name="T40" fmla="*/ 2147483646 w 159"/>
                <a:gd name="T41" fmla="*/ 2147483646 h 182"/>
                <a:gd name="T42" fmla="*/ 2147483646 w 159"/>
                <a:gd name="T43" fmla="*/ 2147483646 h 182"/>
                <a:gd name="T44" fmla="*/ 2147483646 w 159"/>
                <a:gd name="T45" fmla="*/ 2147483646 h 182"/>
                <a:gd name="T46" fmla="*/ 2147483646 w 159"/>
                <a:gd name="T47" fmla="*/ 2147483646 h 182"/>
                <a:gd name="T48" fmla="*/ 2147483646 w 159"/>
                <a:gd name="T49" fmla="*/ 2147483646 h 182"/>
                <a:gd name="T50" fmla="*/ 2147483646 w 159"/>
                <a:gd name="T51" fmla="*/ 2147483646 h 182"/>
                <a:gd name="T52" fmla="*/ 2147483646 w 159"/>
                <a:gd name="T53" fmla="*/ 2147483646 h 182"/>
                <a:gd name="T54" fmla="*/ 2147483646 w 159"/>
                <a:gd name="T55" fmla="*/ 2147483646 h 182"/>
                <a:gd name="T56" fmla="*/ 2147483646 w 159"/>
                <a:gd name="T57" fmla="*/ 2147483646 h 182"/>
                <a:gd name="T58" fmla="*/ 2147483646 w 159"/>
                <a:gd name="T59" fmla="*/ 2147483646 h 182"/>
                <a:gd name="T60" fmla="*/ 2147483646 w 159"/>
                <a:gd name="T61" fmla="*/ 0 h 182"/>
                <a:gd name="T62" fmla="*/ 2147483646 w 159"/>
                <a:gd name="T63" fmla="*/ 0 h 182"/>
                <a:gd name="T64" fmla="*/ 2147483646 w 159"/>
                <a:gd name="T65" fmla="*/ 2147483646 h 182"/>
                <a:gd name="T66" fmla="*/ 2147483646 w 159"/>
                <a:gd name="T67" fmla="*/ 2147483646 h 182"/>
                <a:gd name="T68" fmla="*/ 2147483646 w 159"/>
                <a:gd name="T69" fmla="*/ 2147483646 h 182"/>
                <a:gd name="T70" fmla="*/ 2147483646 w 159"/>
                <a:gd name="T71" fmla="*/ 2147483646 h 182"/>
                <a:gd name="T72" fmla="*/ 2147483646 w 159"/>
                <a:gd name="T73" fmla="*/ 2147483646 h 182"/>
                <a:gd name="T74" fmla="*/ 0 w 159"/>
                <a:gd name="T75" fmla="*/ 2147483646 h 182"/>
                <a:gd name="T76" fmla="*/ 2147483646 w 159"/>
                <a:gd name="T77" fmla="*/ 2147483646 h 182"/>
                <a:gd name="T78" fmla="*/ 2147483646 w 159"/>
                <a:gd name="T79" fmla="*/ 2147483646 h 182"/>
                <a:gd name="T80" fmla="*/ 2147483646 w 159"/>
                <a:gd name="T81" fmla="*/ 2147483646 h 182"/>
                <a:gd name="T82" fmla="*/ 2147483646 w 159"/>
                <a:gd name="T83" fmla="*/ 2147483646 h 182"/>
                <a:gd name="T84" fmla="*/ 2147483646 w 159"/>
                <a:gd name="T85" fmla="*/ 2147483646 h 182"/>
                <a:gd name="T86" fmla="*/ 2147483646 w 159"/>
                <a:gd name="T87" fmla="*/ 2147483646 h 182"/>
                <a:gd name="T88" fmla="*/ 2147483646 w 159"/>
                <a:gd name="T89" fmla="*/ 2147483646 h 182"/>
                <a:gd name="T90" fmla="*/ 2147483646 w 159"/>
                <a:gd name="T91" fmla="*/ 2147483646 h 18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59"/>
                <a:gd name="T139" fmla="*/ 0 h 182"/>
                <a:gd name="T140" fmla="*/ 159 w 159"/>
                <a:gd name="T141" fmla="*/ 182 h 18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59" h="182">
                  <a:moveTo>
                    <a:pt x="80" y="181"/>
                  </a:moveTo>
                  <a:lnTo>
                    <a:pt x="111" y="135"/>
                  </a:lnTo>
                  <a:lnTo>
                    <a:pt x="109" y="135"/>
                  </a:lnTo>
                  <a:lnTo>
                    <a:pt x="132" y="107"/>
                  </a:lnTo>
                  <a:lnTo>
                    <a:pt x="151" y="75"/>
                  </a:lnTo>
                  <a:lnTo>
                    <a:pt x="151" y="76"/>
                  </a:lnTo>
                  <a:lnTo>
                    <a:pt x="156" y="62"/>
                  </a:lnTo>
                  <a:lnTo>
                    <a:pt x="158" y="45"/>
                  </a:lnTo>
                  <a:lnTo>
                    <a:pt x="158" y="41"/>
                  </a:lnTo>
                  <a:lnTo>
                    <a:pt x="157" y="38"/>
                  </a:lnTo>
                  <a:lnTo>
                    <a:pt x="156" y="30"/>
                  </a:lnTo>
                  <a:lnTo>
                    <a:pt x="151" y="14"/>
                  </a:lnTo>
                  <a:lnTo>
                    <a:pt x="145" y="8"/>
                  </a:lnTo>
                  <a:lnTo>
                    <a:pt x="138" y="4"/>
                  </a:lnTo>
                  <a:lnTo>
                    <a:pt x="122" y="0"/>
                  </a:lnTo>
                  <a:lnTo>
                    <a:pt x="119" y="0"/>
                  </a:lnTo>
                  <a:lnTo>
                    <a:pt x="115" y="1"/>
                  </a:lnTo>
                  <a:lnTo>
                    <a:pt x="107" y="3"/>
                  </a:lnTo>
                  <a:lnTo>
                    <a:pt x="100" y="8"/>
                  </a:lnTo>
                  <a:lnTo>
                    <a:pt x="94" y="14"/>
                  </a:lnTo>
                  <a:lnTo>
                    <a:pt x="95" y="14"/>
                  </a:lnTo>
                  <a:lnTo>
                    <a:pt x="87" y="35"/>
                  </a:lnTo>
                  <a:lnTo>
                    <a:pt x="84" y="41"/>
                  </a:lnTo>
                  <a:lnTo>
                    <a:pt x="79" y="43"/>
                  </a:lnTo>
                  <a:lnTo>
                    <a:pt x="74" y="41"/>
                  </a:lnTo>
                  <a:lnTo>
                    <a:pt x="71" y="35"/>
                  </a:lnTo>
                  <a:lnTo>
                    <a:pt x="62" y="14"/>
                  </a:lnTo>
                  <a:lnTo>
                    <a:pt x="63" y="14"/>
                  </a:lnTo>
                  <a:lnTo>
                    <a:pt x="57" y="8"/>
                  </a:lnTo>
                  <a:lnTo>
                    <a:pt x="51" y="4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7" y="1"/>
                  </a:lnTo>
                  <a:lnTo>
                    <a:pt x="20" y="3"/>
                  </a:lnTo>
                  <a:lnTo>
                    <a:pt x="13" y="8"/>
                  </a:lnTo>
                  <a:lnTo>
                    <a:pt x="7" y="14"/>
                  </a:lnTo>
                  <a:lnTo>
                    <a:pt x="2" y="30"/>
                  </a:lnTo>
                  <a:lnTo>
                    <a:pt x="0" y="45"/>
                  </a:lnTo>
                  <a:lnTo>
                    <a:pt x="1" y="61"/>
                  </a:lnTo>
                  <a:lnTo>
                    <a:pt x="7" y="76"/>
                  </a:lnTo>
                  <a:lnTo>
                    <a:pt x="6" y="75"/>
                  </a:lnTo>
                  <a:lnTo>
                    <a:pt x="26" y="106"/>
                  </a:lnTo>
                  <a:lnTo>
                    <a:pt x="48" y="135"/>
                  </a:lnTo>
                  <a:lnTo>
                    <a:pt x="47" y="135"/>
                  </a:lnTo>
                  <a:lnTo>
                    <a:pt x="78" y="181"/>
                  </a:lnTo>
                  <a:lnTo>
                    <a:pt x="80" y="181"/>
                  </a:lnTo>
                </a:path>
              </a:pathLst>
            </a:custGeom>
            <a:solidFill>
              <a:srgbClr val="FF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pic>
        <p:nvPicPr>
          <p:cNvPr id="80" name="Bildobjekt 7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949" y="2823831"/>
            <a:ext cx="1042137" cy="164951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84" name="Bildobjekt 8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335" y="2803884"/>
            <a:ext cx="1074103" cy="164312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86" name="Bildobjekt 8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501" y="2806990"/>
            <a:ext cx="1067710" cy="164312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85" name="Bildobjekt 8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762" y="2810961"/>
            <a:ext cx="1042137" cy="164951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51456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0769E-6 3.7037E-6 L -0.01859 3.7037E-6 C -0.02692 3.7037E-6 -0.03718 0.0206 -0.03718 0.0375 L -0.03718 0.075 " pathEditMode="relative" rAng="0" ptsTypes="AAAA">
                                      <p:cBhvr>
                                        <p:cTn id="26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9" y="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9487E-6 -4.44444E-6 L -0.10561 -0.0002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88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0769E-6 3.7037E-6 L -0.01651 3.7037E-6 C -0.02388 3.7037E-6 -0.03285 0.01921 -0.03285 0.03518 L -0.03285 0.07037 " pathEditMode="relative" rAng="0" ptsTypes="AAAA">
                                      <p:cBhvr>
                                        <p:cTn id="84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1" y="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0256E-6 -2.22222E-6 L -0.08157 -2.22222E-6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8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000"/>
                            </p:stCondLst>
                            <p:childTnLst>
                              <p:par>
                                <p:cTn id="9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10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17753" y="351279"/>
            <a:ext cx="8543925" cy="671978"/>
          </a:xfrm>
        </p:spPr>
        <p:txBody>
          <a:bodyPr>
            <a:normAutofit fontScale="90000"/>
          </a:bodyPr>
          <a:lstStyle/>
          <a:p>
            <a:r>
              <a:rPr lang="sv-SE" dirty="0" smtClean="0">
                <a:latin typeface="Arial Black" panose="020B0A04020102020204" pitchFamily="34" charset="0"/>
              </a:rPr>
              <a:t>Styrkekast</a:t>
            </a:r>
            <a:endParaRPr lang="sv-SE" b="1" spc="400" dirty="0">
              <a:latin typeface="Arial Black" panose="020B0A04020102020204" pitchFamily="34" charset="0"/>
            </a:endParaRP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32305">
            <a:off x="766410" y="2109591"/>
            <a:ext cx="1702656" cy="267958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32855">
            <a:off x="946399" y="1944720"/>
            <a:ext cx="1695678" cy="267959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16558">
            <a:off x="1160741" y="1798155"/>
            <a:ext cx="1723588" cy="267958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grpSp>
        <p:nvGrpSpPr>
          <p:cNvPr id="6" name="Grupp 5"/>
          <p:cNvGrpSpPr/>
          <p:nvPr/>
        </p:nvGrpSpPr>
        <p:grpSpPr>
          <a:xfrm>
            <a:off x="1387006" y="1450048"/>
            <a:ext cx="3667306" cy="3009339"/>
            <a:chOff x="1387006" y="1450048"/>
            <a:chExt cx="3667306" cy="3009339"/>
          </a:xfrm>
        </p:grpSpPr>
        <p:pic>
          <p:nvPicPr>
            <p:cNvPr id="12" name="Bildobjekt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23831">
              <a:off x="1387006" y="1614949"/>
              <a:ext cx="1737546" cy="2679589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13" name="Bildobjekt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14482">
              <a:off x="1647842" y="1523329"/>
              <a:ext cx="1727079" cy="2679589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14" name="Bildobjekt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27949">
              <a:off x="1907541" y="1486690"/>
              <a:ext cx="1734057" cy="2679591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15" name="Bildobjekt 1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9267">
              <a:off x="2195407" y="1450048"/>
              <a:ext cx="1702656" cy="2679589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16" name="Bildobjekt 1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3418" y="1523325"/>
              <a:ext cx="1709634" cy="2679591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17" name="Bildobjekt 1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21288">
              <a:off x="2751435" y="1614921"/>
              <a:ext cx="1716612" cy="2679589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19" name="Bildobjekt 1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75886">
              <a:off x="3017539" y="1706526"/>
              <a:ext cx="1737546" cy="2679589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20" name="Bildobjekt 1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45182">
              <a:off x="3337700" y="1779798"/>
              <a:ext cx="1716612" cy="2679589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</p:grpSp>
      <p:pic>
        <p:nvPicPr>
          <p:cNvPr id="21" name="Bildobjekt 2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19587">
            <a:off x="3487470" y="2054609"/>
            <a:ext cx="1723588" cy="267958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22" name="Bildobjekt 2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5162">
            <a:off x="3636104" y="2274465"/>
            <a:ext cx="1748013" cy="267958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88" name="Rectangle 3"/>
          <p:cNvSpPr>
            <a:spLocks noChangeArrowheads="1"/>
          </p:cNvSpPr>
          <p:nvPr/>
        </p:nvSpPr>
        <p:spPr bwMode="auto">
          <a:xfrm>
            <a:off x="5634685" y="5354656"/>
            <a:ext cx="3993552" cy="82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sv-SE" altLang="sv-SE" sz="2400" dirty="0" smtClean="0">
                <a:latin typeface="+mn-lt"/>
              </a:rPr>
              <a:t>Du kan også markere styrke/svakhet når du </a:t>
            </a:r>
            <a:r>
              <a:rPr lang="sv-SE" altLang="sv-SE" sz="2400" b="1" dirty="0" smtClean="0">
                <a:latin typeface="+mn-lt"/>
              </a:rPr>
              <a:t>saker.</a:t>
            </a:r>
            <a:endParaRPr lang="sv-SE" altLang="sv-SE" sz="2400" dirty="0">
              <a:latin typeface="+mn-lt"/>
            </a:endParaRPr>
          </a:p>
        </p:txBody>
      </p:sp>
      <p:grpSp>
        <p:nvGrpSpPr>
          <p:cNvPr id="9" name="Grupp 8"/>
          <p:cNvGrpSpPr/>
          <p:nvPr/>
        </p:nvGrpSpPr>
        <p:grpSpPr>
          <a:xfrm>
            <a:off x="5707599" y="3475309"/>
            <a:ext cx="3850060" cy="1567096"/>
            <a:chOff x="5658438" y="3966923"/>
            <a:chExt cx="3850060" cy="1567096"/>
          </a:xfrm>
        </p:grpSpPr>
        <p:sp>
          <p:nvSpPr>
            <p:cNvPr id="46" name="Freeform 22"/>
            <p:cNvSpPr>
              <a:spLocks/>
            </p:cNvSpPr>
            <p:nvPr/>
          </p:nvSpPr>
          <p:spPr bwMode="blackWhite">
            <a:xfrm>
              <a:off x="7811234" y="4750548"/>
              <a:ext cx="320089" cy="320087"/>
            </a:xfrm>
            <a:custGeom>
              <a:avLst/>
              <a:gdLst>
                <a:gd name="T0" fmla="*/ 2147483646 w 169"/>
                <a:gd name="T1" fmla="*/ 2147483646 h 183"/>
                <a:gd name="T2" fmla="*/ 2147483646 w 169"/>
                <a:gd name="T3" fmla="*/ 2147483646 h 183"/>
                <a:gd name="T4" fmla="*/ 2147483646 w 169"/>
                <a:gd name="T5" fmla="*/ 2147483646 h 183"/>
                <a:gd name="T6" fmla="*/ 2147483646 w 169"/>
                <a:gd name="T7" fmla="*/ 2147483646 h 183"/>
                <a:gd name="T8" fmla="*/ 2147483646 w 169"/>
                <a:gd name="T9" fmla="*/ 0 h 183"/>
                <a:gd name="T10" fmla="*/ 2147483646 w 169"/>
                <a:gd name="T11" fmla="*/ 2147483646 h 183"/>
                <a:gd name="T12" fmla="*/ 2147483646 w 169"/>
                <a:gd name="T13" fmla="*/ 2147483646 h 183"/>
                <a:gd name="T14" fmla="*/ 2147483646 w 169"/>
                <a:gd name="T15" fmla="*/ 2147483646 h 183"/>
                <a:gd name="T16" fmla="*/ 2147483646 w 169"/>
                <a:gd name="T17" fmla="*/ 2147483646 h 183"/>
                <a:gd name="T18" fmla="*/ 2147483646 w 169"/>
                <a:gd name="T19" fmla="*/ 2147483646 h 183"/>
                <a:gd name="T20" fmla="*/ 2147483646 w 169"/>
                <a:gd name="T21" fmla="*/ 2147483646 h 183"/>
                <a:gd name="T22" fmla="*/ 2147483646 w 169"/>
                <a:gd name="T23" fmla="*/ 2147483646 h 183"/>
                <a:gd name="T24" fmla="*/ 2147483646 w 169"/>
                <a:gd name="T25" fmla="*/ 2147483646 h 183"/>
                <a:gd name="T26" fmla="*/ 2147483646 w 169"/>
                <a:gd name="T27" fmla="*/ 2147483646 h 183"/>
                <a:gd name="T28" fmla="*/ 2147483646 w 169"/>
                <a:gd name="T29" fmla="*/ 2147483646 h 183"/>
                <a:gd name="T30" fmla="*/ 2147483646 w 169"/>
                <a:gd name="T31" fmla="*/ 2147483646 h 183"/>
                <a:gd name="T32" fmla="*/ 2147483646 w 169"/>
                <a:gd name="T33" fmla="*/ 2147483646 h 183"/>
                <a:gd name="T34" fmla="*/ 2147483646 w 169"/>
                <a:gd name="T35" fmla="*/ 2147483646 h 183"/>
                <a:gd name="T36" fmla="*/ 0 w 169"/>
                <a:gd name="T37" fmla="*/ 2147483646 h 183"/>
                <a:gd name="T38" fmla="*/ 2147483646 w 169"/>
                <a:gd name="T39" fmla="*/ 2147483646 h 18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69"/>
                <a:gd name="T61" fmla="*/ 0 h 183"/>
                <a:gd name="T62" fmla="*/ 169 w 169"/>
                <a:gd name="T63" fmla="*/ 183 h 18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69" h="183">
                  <a:moveTo>
                    <a:pt x="1" y="91"/>
                  </a:moveTo>
                  <a:lnTo>
                    <a:pt x="26" y="71"/>
                  </a:lnTo>
                  <a:lnTo>
                    <a:pt x="48" y="49"/>
                  </a:lnTo>
                  <a:lnTo>
                    <a:pt x="67" y="26"/>
                  </a:lnTo>
                  <a:lnTo>
                    <a:pt x="85" y="0"/>
                  </a:lnTo>
                  <a:lnTo>
                    <a:pt x="84" y="1"/>
                  </a:lnTo>
                  <a:lnTo>
                    <a:pt x="101" y="26"/>
                  </a:lnTo>
                  <a:lnTo>
                    <a:pt x="120" y="50"/>
                  </a:lnTo>
                  <a:lnTo>
                    <a:pt x="143" y="71"/>
                  </a:lnTo>
                  <a:lnTo>
                    <a:pt x="168" y="91"/>
                  </a:lnTo>
                  <a:lnTo>
                    <a:pt x="167" y="91"/>
                  </a:lnTo>
                  <a:lnTo>
                    <a:pt x="142" y="111"/>
                  </a:lnTo>
                  <a:lnTo>
                    <a:pt x="120" y="133"/>
                  </a:lnTo>
                  <a:lnTo>
                    <a:pt x="100" y="156"/>
                  </a:lnTo>
                  <a:lnTo>
                    <a:pt x="83" y="182"/>
                  </a:lnTo>
                  <a:lnTo>
                    <a:pt x="66" y="157"/>
                  </a:lnTo>
                  <a:lnTo>
                    <a:pt x="47" y="133"/>
                  </a:lnTo>
                  <a:lnTo>
                    <a:pt x="24" y="111"/>
                  </a:lnTo>
                  <a:lnTo>
                    <a:pt x="0" y="91"/>
                  </a:lnTo>
                  <a:lnTo>
                    <a:pt x="1" y="91"/>
                  </a:lnTo>
                </a:path>
              </a:pathLst>
            </a:custGeom>
            <a:solidFill>
              <a:srgbClr val="FF66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89" name="Rectangle 3"/>
            <p:cNvSpPr>
              <a:spLocks noChangeArrowheads="1"/>
            </p:cNvSpPr>
            <p:nvPr/>
          </p:nvSpPr>
          <p:spPr bwMode="auto">
            <a:xfrm>
              <a:off x="5658438" y="3966923"/>
              <a:ext cx="3850060" cy="1567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8" tIns="44450" rIns="90488" bIns="44450">
              <a:spAutoFit/>
            </a:bodyPr>
            <a:lstStyle>
              <a:lvl1pPr defTabSz="762000"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sv-SE" altLang="sv-SE" sz="2400" dirty="0" smtClean="0">
                  <a:latin typeface="+mn-lt"/>
                </a:rPr>
                <a:t>Spillefører spiller nå tre runder spar, og på tredje runden saker du       2 for å vise den fine ruterfargen din.</a:t>
              </a:r>
              <a:endParaRPr lang="sv-SE" altLang="sv-SE" sz="2400" dirty="0">
                <a:latin typeface="+mn-lt"/>
              </a:endParaRPr>
            </a:p>
          </p:txBody>
        </p:sp>
      </p:grpSp>
      <p:grpSp>
        <p:nvGrpSpPr>
          <p:cNvPr id="30" name="Grupp 29"/>
          <p:cNvGrpSpPr/>
          <p:nvPr/>
        </p:nvGrpSpPr>
        <p:grpSpPr>
          <a:xfrm>
            <a:off x="892302" y="5353793"/>
            <a:ext cx="3805382" cy="849745"/>
            <a:chOff x="3648364" y="5375564"/>
            <a:chExt cx="3805382" cy="849745"/>
          </a:xfrm>
        </p:grpSpPr>
        <p:sp>
          <p:nvSpPr>
            <p:cNvPr id="29" name="Rektangel med rundade hörn 28"/>
            <p:cNvSpPr/>
            <p:nvPr/>
          </p:nvSpPr>
          <p:spPr>
            <a:xfrm>
              <a:off x="3648364" y="5375564"/>
              <a:ext cx="3805382" cy="84974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0" name="Rectangle 3"/>
            <p:cNvSpPr>
              <a:spLocks noChangeArrowheads="1"/>
            </p:cNvSpPr>
            <p:nvPr/>
          </p:nvSpPr>
          <p:spPr bwMode="auto">
            <a:xfrm>
              <a:off x="3806887" y="5453712"/>
              <a:ext cx="3499078" cy="705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8" tIns="44450" rIns="90488" bIns="44450">
              <a:spAutoFit/>
            </a:bodyPr>
            <a:lstStyle>
              <a:lvl1pPr defTabSz="762000"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sv-SE" altLang="sv-SE" sz="2000" b="1" dirty="0" smtClean="0">
                  <a:solidFill>
                    <a:srgbClr val="006600"/>
                  </a:solidFill>
                  <a:latin typeface="+mn-lt"/>
                </a:rPr>
                <a:t>Positiv</a:t>
              </a:r>
              <a:r>
                <a:rPr lang="sv-SE" altLang="sv-SE" sz="2000" b="1" dirty="0" smtClean="0">
                  <a:latin typeface="+mn-lt"/>
                </a:rPr>
                <a:t> </a:t>
              </a:r>
              <a:r>
                <a:rPr lang="sv-SE" altLang="sv-SE" sz="2000" dirty="0" smtClean="0">
                  <a:latin typeface="+mn-lt"/>
                </a:rPr>
                <a:t>markering….… </a:t>
              </a:r>
              <a:r>
                <a:rPr lang="sv-SE" altLang="sv-SE" sz="2000" dirty="0" smtClean="0">
                  <a:latin typeface="+mn-lt"/>
                </a:rPr>
                <a:t>lavt </a:t>
              </a:r>
              <a:r>
                <a:rPr lang="sv-SE" altLang="sv-SE" sz="2000" dirty="0" smtClean="0">
                  <a:latin typeface="+mn-lt"/>
                </a:rPr>
                <a:t>kort</a:t>
              </a:r>
            </a:p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sv-SE" altLang="sv-SE" sz="2000" b="1" dirty="0" smtClean="0">
                  <a:solidFill>
                    <a:srgbClr val="C00000"/>
                  </a:solidFill>
                  <a:latin typeface="+mn-lt"/>
                </a:rPr>
                <a:t>Negativ</a:t>
              </a:r>
              <a:r>
                <a:rPr lang="sv-SE" altLang="sv-SE" sz="2000" b="1" dirty="0" smtClean="0">
                  <a:latin typeface="+mn-lt"/>
                </a:rPr>
                <a:t> </a:t>
              </a:r>
              <a:r>
                <a:rPr lang="sv-SE" altLang="sv-SE" sz="2000" dirty="0" smtClean="0">
                  <a:latin typeface="+mn-lt"/>
                </a:rPr>
                <a:t>markering….. </a:t>
              </a:r>
              <a:r>
                <a:rPr lang="sv-SE" altLang="sv-SE" sz="2000" dirty="0" smtClean="0">
                  <a:latin typeface="+mn-lt"/>
                </a:rPr>
                <a:t>høyt </a:t>
              </a:r>
              <a:r>
                <a:rPr lang="sv-SE" altLang="sv-SE" sz="2000" dirty="0" smtClean="0">
                  <a:latin typeface="+mn-lt"/>
                </a:rPr>
                <a:t>kort</a:t>
              </a:r>
              <a:endParaRPr lang="sv-SE" altLang="sv-SE" sz="2000" dirty="0">
                <a:latin typeface="+mn-lt"/>
              </a:endParaRPr>
            </a:p>
          </p:txBody>
        </p:sp>
      </p:grpSp>
      <p:grpSp>
        <p:nvGrpSpPr>
          <p:cNvPr id="7" name="Grupp 6"/>
          <p:cNvGrpSpPr/>
          <p:nvPr/>
        </p:nvGrpSpPr>
        <p:grpSpPr>
          <a:xfrm>
            <a:off x="5747756" y="1377507"/>
            <a:ext cx="3760038" cy="828432"/>
            <a:chOff x="5649433" y="1387340"/>
            <a:chExt cx="3760038" cy="828432"/>
          </a:xfrm>
        </p:grpSpPr>
        <p:sp>
          <p:nvSpPr>
            <p:cNvPr id="26" name="Rectangle 3"/>
            <p:cNvSpPr>
              <a:spLocks noChangeArrowheads="1"/>
            </p:cNvSpPr>
            <p:nvPr/>
          </p:nvSpPr>
          <p:spPr bwMode="auto">
            <a:xfrm>
              <a:off x="5649433" y="1387340"/>
              <a:ext cx="3760038" cy="828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8" tIns="44450" rIns="90488" bIns="44450">
              <a:spAutoFit/>
            </a:bodyPr>
            <a:lstStyle>
              <a:lvl1pPr defTabSz="762000"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sv-SE" altLang="sv-SE" sz="2400" dirty="0" smtClean="0">
                  <a:latin typeface="+mn-lt"/>
                </a:rPr>
                <a:t>Makker spiller</a:t>
              </a:r>
              <a:r>
                <a:rPr lang="sv-SE" altLang="sv-SE" sz="2400" dirty="0" smtClean="0">
                  <a:latin typeface="+mn-lt"/>
                </a:rPr>
                <a:t> </a:t>
              </a:r>
              <a:r>
                <a:rPr lang="sv-SE" altLang="sv-SE" sz="2400" dirty="0" smtClean="0">
                  <a:latin typeface="+mn-lt"/>
                </a:rPr>
                <a:t>ut      Q ,</a:t>
              </a:r>
            </a:p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sv-SE" altLang="sv-SE" sz="2400" dirty="0" smtClean="0">
                  <a:latin typeface="+mn-lt"/>
                </a:rPr>
                <a:t>som </a:t>
              </a:r>
              <a:r>
                <a:rPr lang="sv-SE" altLang="sv-SE" sz="2400" dirty="0" smtClean="0">
                  <a:latin typeface="+mn-lt"/>
                </a:rPr>
                <a:t>spillefører </a:t>
              </a:r>
              <a:r>
                <a:rPr lang="sv-SE" altLang="sv-SE" sz="2400" dirty="0" smtClean="0">
                  <a:latin typeface="+mn-lt"/>
                </a:rPr>
                <a:t>vinner.</a:t>
              </a:r>
              <a:endParaRPr lang="sv-SE" altLang="sv-SE" sz="2400" dirty="0">
                <a:latin typeface="+mn-lt"/>
              </a:endParaRPr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blackWhite">
            <a:xfrm>
              <a:off x="7893249" y="1497369"/>
              <a:ext cx="272143" cy="255473"/>
            </a:xfrm>
            <a:custGeom>
              <a:avLst/>
              <a:gdLst>
                <a:gd name="T0" fmla="*/ 2147483646 w 159"/>
                <a:gd name="T1" fmla="*/ 2147483646 h 182"/>
                <a:gd name="T2" fmla="*/ 2147483646 w 159"/>
                <a:gd name="T3" fmla="*/ 2147483646 h 182"/>
                <a:gd name="T4" fmla="*/ 2147483646 w 159"/>
                <a:gd name="T5" fmla="*/ 2147483646 h 182"/>
                <a:gd name="T6" fmla="*/ 2147483646 w 159"/>
                <a:gd name="T7" fmla="*/ 2147483646 h 182"/>
                <a:gd name="T8" fmla="*/ 2147483646 w 159"/>
                <a:gd name="T9" fmla="*/ 2147483646 h 182"/>
                <a:gd name="T10" fmla="*/ 2147483646 w 159"/>
                <a:gd name="T11" fmla="*/ 2147483646 h 182"/>
                <a:gd name="T12" fmla="*/ 2147483646 w 159"/>
                <a:gd name="T13" fmla="*/ 2147483646 h 182"/>
                <a:gd name="T14" fmla="*/ 2147483646 w 159"/>
                <a:gd name="T15" fmla="*/ 2147483646 h 182"/>
                <a:gd name="T16" fmla="*/ 2147483646 w 159"/>
                <a:gd name="T17" fmla="*/ 2147483646 h 182"/>
                <a:gd name="T18" fmla="*/ 2147483646 w 159"/>
                <a:gd name="T19" fmla="*/ 2147483646 h 182"/>
                <a:gd name="T20" fmla="*/ 2147483646 w 159"/>
                <a:gd name="T21" fmla="*/ 2147483646 h 182"/>
                <a:gd name="T22" fmla="*/ 2147483646 w 159"/>
                <a:gd name="T23" fmla="*/ 2147483646 h 182"/>
                <a:gd name="T24" fmla="*/ 2147483646 w 159"/>
                <a:gd name="T25" fmla="*/ 2147483646 h 182"/>
                <a:gd name="T26" fmla="*/ 2147483646 w 159"/>
                <a:gd name="T27" fmla="*/ 2147483646 h 182"/>
                <a:gd name="T28" fmla="*/ 2147483646 w 159"/>
                <a:gd name="T29" fmla="*/ 0 h 182"/>
                <a:gd name="T30" fmla="*/ 2147483646 w 159"/>
                <a:gd name="T31" fmla="*/ 0 h 182"/>
                <a:gd name="T32" fmla="*/ 2147483646 w 159"/>
                <a:gd name="T33" fmla="*/ 2147483646 h 182"/>
                <a:gd name="T34" fmla="*/ 2147483646 w 159"/>
                <a:gd name="T35" fmla="*/ 2147483646 h 182"/>
                <a:gd name="T36" fmla="*/ 2147483646 w 159"/>
                <a:gd name="T37" fmla="*/ 2147483646 h 182"/>
                <a:gd name="T38" fmla="*/ 2147483646 w 159"/>
                <a:gd name="T39" fmla="*/ 2147483646 h 182"/>
                <a:gd name="T40" fmla="*/ 2147483646 w 159"/>
                <a:gd name="T41" fmla="*/ 2147483646 h 182"/>
                <a:gd name="T42" fmla="*/ 2147483646 w 159"/>
                <a:gd name="T43" fmla="*/ 2147483646 h 182"/>
                <a:gd name="T44" fmla="*/ 2147483646 w 159"/>
                <a:gd name="T45" fmla="*/ 2147483646 h 182"/>
                <a:gd name="T46" fmla="*/ 2147483646 w 159"/>
                <a:gd name="T47" fmla="*/ 2147483646 h 182"/>
                <a:gd name="T48" fmla="*/ 2147483646 w 159"/>
                <a:gd name="T49" fmla="*/ 2147483646 h 182"/>
                <a:gd name="T50" fmla="*/ 2147483646 w 159"/>
                <a:gd name="T51" fmla="*/ 2147483646 h 182"/>
                <a:gd name="T52" fmla="*/ 2147483646 w 159"/>
                <a:gd name="T53" fmla="*/ 2147483646 h 182"/>
                <a:gd name="T54" fmla="*/ 2147483646 w 159"/>
                <a:gd name="T55" fmla="*/ 2147483646 h 182"/>
                <a:gd name="T56" fmla="*/ 2147483646 w 159"/>
                <a:gd name="T57" fmla="*/ 2147483646 h 182"/>
                <a:gd name="T58" fmla="*/ 2147483646 w 159"/>
                <a:gd name="T59" fmla="*/ 2147483646 h 182"/>
                <a:gd name="T60" fmla="*/ 2147483646 w 159"/>
                <a:gd name="T61" fmla="*/ 0 h 182"/>
                <a:gd name="T62" fmla="*/ 2147483646 w 159"/>
                <a:gd name="T63" fmla="*/ 0 h 182"/>
                <a:gd name="T64" fmla="*/ 2147483646 w 159"/>
                <a:gd name="T65" fmla="*/ 2147483646 h 182"/>
                <a:gd name="T66" fmla="*/ 2147483646 w 159"/>
                <a:gd name="T67" fmla="*/ 2147483646 h 182"/>
                <a:gd name="T68" fmla="*/ 2147483646 w 159"/>
                <a:gd name="T69" fmla="*/ 2147483646 h 182"/>
                <a:gd name="T70" fmla="*/ 2147483646 w 159"/>
                <a:gd name="T71" fmla="*/ 2147483646 h 182"/>
                <a:gd name="T72" fmla="*/ 2147483646 w 159"/>
                <a:gd name="T73" fmla="*/ 2147483646 h 182"/>
                <a:gd name="T74" fmla="*/ 0 w 159"/>
                <a:gd name="T75" fmla="*/ 2147483646 h 182"/>
                <a:gd name="T76" fmla="*/ 2147483646 w 159"/>
                <a:gd name="T77" fmla="*/ 2147483646 h 182"/>
                <a:gd name="T78" fmla="*/ 2147483646 w 159"/>
                <a:gd name="T79" fmla="*/ 2147483646 h 182"/>
                <a:gd name="T80" fmla="*/ 2147483646 w 159"/>
                <a:gd name="T81" fmla="*/ 2147483646 h 182"/>
                <a:gd name="T82" fmla="*/ 2147483646 w 159"/>
                <a:gd name="T83" fmla="*/ 2147483646 h 182"/>
                <a:gd name="T84" fmla="*/ 2147483646 w 159"/>
                <a:gd name="T85" fmla="*/ 2147483646 h 182"/>
                <a:gd name="T86" fmla="*/ 2147483646 w 159"/>
                <a:gd name="T87" fmla="*/ 2147483646 h 182"/>
                <a:gd name="T88" fmla="*/ 2147483646 w 159"/>
                <a:gd name="T89" fmla="*/ 2147483646 h 182"/>
                <a:gd name="T90" fmla="*/ 2147483646 w 159"/>
                <a:gd name="T91" fmla="*/ 2147483646 h 18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59"/>
                <a:gd name="T139" fmla="*/ 0 h 182"/>
                <a:gd name="T140" fmla="*/ 159 w 159"/>
                <a:gd name="T141" fmla="*/ 182 h 18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59" h="182">
                  <a:moveTo>
                    <a:pt x="80" y="181"/>
                  </a:moveTo>
                  <a:lnTo>
                    <a:pt x="111" y="135"/>
                  </a:lnTo>
                  <a:lnTo>
                    <a:pt x="109" y="135"/>
                  </a:lnTo>
                  <a:lnTo>
                    <a:pt x="132" y="107"/>
                  </a:lnTo>
                  <a:lnTo>
                    <a:pt x="151" y="75"/>
                  </a:lnTo>
                  <a:lnTo>
                    <a:pt x="151" y="76"/>
                  </a:lnTo>
                  <a:lnTo>
                    <a:pt x="156" y="62"/>
                  </a:lnTo>
                  <a:lnTo>
                    <a:pt x="158" y="45"/>
                  </a:lnTo>
                  <a:lnTo>
                    <a:pt x="158" y="41"/>
                  </a:lnTo>
                  <a:lnTo>
                    <a:pt x="157" y="38"/>
                  </a:lnTo>
                  <a:lnTo>
                    <a:pt x="156" y="30"/>
                  </a:lnTo>
                  <a:lnTo>
                    <a:pt x="151" y="14"/>
                  </a:lnTo>
                  <a:lnTo>
                    <a:pt x="145" y="8"/>
                  </a:lnTo>
                  <a:lnTo>
                    <a:pt x="138" y="4"/>
                  </a:lnTo>
                  <a:lnTo>
                    <a:pt x="122" y="0"/>
                  </a:lnTo>
                  <a:lnTo>
                    <a:pt x="119" y="0"/>
                  </a:lnTo>
                  <a:lnTo>
                    <a:pt x="115" y="1"/>
                  </a:lnTo>
                  <a:lnTo>
                    <a:pt x="107" y="3"/>
                  </a:lnTo>
                  <a:lnTo>
                    <a:pt x="100" y="8"/>
                  </a:lnTo>
                  <a:lnTo>
                    <a:pt x="94" y="14"/>
                  </a:lnTo>
                  <a:lnTo>
                    <a:pt x="95" y="14"/>
                  </a:lnTo>
                  <a:lnTo>
                    <a:pt x="87" y="35"/>
                  </a:lnTo>
                  <a:lnTo>
                    <a:pt x="84" y="41"/>
                  </a:lnTo>
                  <a:lnTo>
                    <a:pt x="79" y="43"/>
                  </a:lnTo>
                  <a:lnTo>
                    <a:pt x="74" y="41"/>
                  </a:lnTo>
                  <a:lnTo>
                    <a:pt x="71" y="35"/>
                  </a:lnTo>
                  <a:lnTo>
                    <a:pt x="62" y="14"/>
                  </a:lnTo>
                  <a:lnTo>
                    <a:pt x="63" y="14"/>
                  </a:lnTo>
                  <a:lnTo>
                    <a:pt x="57" y="8"/>
                  </a:lnTo>
                  <a:lnTo>
                    <a:pt x="51" y="4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7" y="1"/>
                  </a:lnTo>
                  <a:lnTo>
                    <a:pt x="20" y="3"/>
                  </a:lnTo>
                  <a:lnTo>
                    <a:pt x="13" y="8"/>
                  </a:lnTo>
                  <a:lnTo>
                    <a:pt x="7" y="14"/>
                  </a:lnTo>
                  <a:lnTo>
                    <a:pt x="2" y="30"/>
                  </a:lnTo>
                  <a:lnTo>
                    <a:pt x="0" y="45"/>
                  </a:lnTo>
                  <a:lnTo>
                    <a:pt x="1" y="61"/>
                  </a:lnTo>
                  <a:lnTo>
                    <a:pt x="7" y="76"/>
                  </a:lnTo>
                  <a:lnTo>
                    <a:pt x="6" y="75"/>
                  </a:lnTo>
                  <a:lnTo>
                    <a:pt x="26" y="106"/>
                  </a:lnTo>
                  <a:lnTo>
                    <a:pt x="48" y="135"/>
                  </a:lnTo>
                  <a:lnTo>
                    <a:pt x="47" y="135"/>
                  </a:lnTo>
                  <a:lnTo>
                    <a:pt x="78" y="181"/>
                  </a:lnTo>
                  <a:lnTo>
                    <a:pt x="80" y="181"/>
                  </a:lnTo>
                </a:path>
              </a:pathLst>
            </a:custGeom>
            <a:solidFill>
              <a:srgbClr val="FF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311523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7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7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48" y="893173"/>
            <a:ext cx="1207767" cy="186985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orthographicFront">
              <a:rot lat="2400000" lon="0" rev="0"/>
            </a:camera>
            <a:lightRig rig="threePt" dir="t"/>
          </a:scene3d>
        </p:spPr>
      </p:pic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191181" y="278043"/>
            <a:ext cx="9399133" cy="745215"/>
          </a:xfrm>
        </p:spPr>
        <p:txBody>
          <a:bodyPr>
            <a:normAutofit fontScale="90000"/>
          </a:bodyPr>
          <a:lstStyle/>
          <a:p>
            <a:r>
              <a:rPr lang="sv-SE" dirty="0" smtClean="0">
                <a:latin typeface="Arial Black" panose="020B0A04020102020204" pitchFamily="34" charset="0"/>
              </a:rPr>
              <a:t>Stjel </a:t>
            </a:r>
            <a:r>
              <a:rPr lang="sv-SE" dirty="0" smtClean="0">
                <a:latin typeface="Arial Black" panose="020B0A04020102020204" pitchFamily="34" charset="0"/>
              </a:rPr>
              <a:t>på den ”</a:t>
            </a:r>
            <a:r>
              <a:rPr lang="sv-SE" dirty="0" smtClean="0">
                <a:latin typeface="Arial Black" panose="020B0A04020102020204" pitchFamily="34" charset="0"/>
              </a:rPr>
              <a:t>korte” trumfhånden</a:t>
            </a:r>
            <a:endParaRPr lang="sv-SE" b="1" spc="400" dirty="0">
              <a:latin typeface="Arial Black" panose="020B0A04020102020204" pitchFamily="34" charset="0"/>
            </a:endParaRPr>
          </a:p>
        </p:txBody>
      </p:sp>
      <p:sp>
        <p:nvSpPr>
          <p:cNvPr id="32" name="Rectangle 3"/>
          <p:cNvSpPr>
            <a:spLocks noChangeArrowheads="1"/>
          </p:cNvSpPr>
          <p:nvPr/>
        </p:nvSpPr>
        <p:spPr bwMode="auto">
          <a:xfrm>
            <a:off x="6063981" y="1121631"/>
            <a:ext cx="2487352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sv-SE" altLang="sv-SE" sz="24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Hjerter er </a:t>
            </a:r>
            <a:r>
              <a:rPr lang="sv-SE" altLang="sv-SE" sz="24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trumf.</a:t>
            </a:r>
          </a:p>
        </p:txBody>
      </p:sp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6160632" y="2982105"/>
            <a:ext cx="3330000" cy="1567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sv-SE" altLang="sv-SE" sz="2400" dirty="0" smtClean="0">
                <a:latin typeface="+mn-lt"/>
              </a:rPr>
              <a:t>Gjennom å stjele en spar i bordet før Syd tar ut trumfen, vinner Syd samtlige stikk</a:t>
            </a:r>
            <a:r>
              <a:rPr lang="sv-SE" altLang="sv-SE" sz="2400" dirty="0" smtClean="0">
                <a:latin typeface="+mn-lt"/>
              </a:rPr>
              <a:t>.</a:t>
            </a:r>
          </a:p>
        </p:txBody>
      </p:sp>
      <p:sp>
        <p:nvSpPr>
          <p:cNvPr id="34" name="Rectangle 3"/>
          <p:cNvSpPr>
            <a:spLocks noChangeArrowheads="1"/>
          </p:cNvSpPr>
          <p:nvPr/>
        </p:nvSpPr>
        <p:spPr bwMode="auto">
          <a:xfrm>
            <a:off x="4970790" y="5316084"/>
            <a:ext cx="4673953" cy="82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sv-SE" altLang="sv-SE" sz="2400" dirty="0" smtClean="0">
                <a:latin typeface="+mn-lt"/>
              </a:rPr>
              <a:t>Dette kalles for å </a:t>
            </a:r>
            <a:endParaRPr lang="sv-SE" altLang="sv-SE" sz="2400" dirty="0" smtClean="0">
              <a:latin typeface="+mn-lt"/>
            </a:endParaRP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sv-SE" altLang="sv-SE" sz="2400" b="1" dirty="0" smtClean="0">
                <a:latin typeface="+mn-lt"/>
              </a:rPr>
              <a:t>”</a:t>
            </a:r>
            <a:r>
              <a:rPr lang="sv-SE" altLang="sv-SE" sz="2400" b="1" dirty="0" smtClean="0">
                <a:solidFill>
                  <a:srgbClr val="C00000"/>
                </a:solidFill>
                <a:latin typeface="+mn-lt"/>
              </a:rPr>
              <a:t>Stjele </a:t>
            </a:r>
            <a:r>
              <a:rPr lang="sv-SE" altLang="sv-SE" sz="2400" b="1" dirty="0" smtClean="0">
                <a:solidFill>
                  <a:srgbClr val="C00000"/>
                </a:solidFill>
                <a:latin typeface="+mn-lt"/>
              </a:rPr>
              <a:t>på den </a:t>
            </a:r>
            <a:r>
              <a:rPr lang="sv-SE" altLang="sv-SE" sz="2400" b="1" dirty="0" smtClean="0">
                <a:solidFill>
                  <a:srgbClr val="C00000"/>
                </a:solidFill>
                <a:latin typeface="+mn-lt"/>
              </a:rPr>
              <a:t>korte trumfhånden</a:t>
            </a:r>
            <a:r>
              <a:rPr lang="sv-SE" altLang="sv-SE" sz="2400" b="1" dirty="0" smtClean="0">
                <a:latin typeface="+mn-lt"/>
              </a:rPr>
              <a:t>”</a:t>
            </a:r>
            <a:r>
              <a:rPr lang="sv-SE" altLang="sv-SE" sz="2400" dirty="0" smtClean="0">
                <a:latin typeface="+mn-lt"/>
              </a:rPr>
              <a:t>.</a:t>
            </a:r>
            <a:endParaRPr lang="sv-SE" altLang="sv-SE" sz="2400" dirty="0">
              <a:latin typeface="+mn-lt"/>
            </a:endParaRPr>
          </a:p>
        </p:txBody>
      </p:sp>
      <p:pic>
        <p:nvPicPr>
          <p:cNvPr id="45" name="Bildobjekt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969" y="871398"/>
            <a:ext cx="1195650" cy="189680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scene3d>
            <a:camera prst="orthographicFront">
              <a:rot lat="2400000" lon="0" rev="0"/>
            </a:camera>
            <a:lightRig rig="threePt" dir="t"/>
          </a:scene3d>
        </p:spPr>
      </p:pic>
      <p:pic>
        <p:nvPicPr>
          <p:cNvPr id="51" name="Bildobjekt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60" y="1216445"/>
            <a:ext cx="1187736" cy="188424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orthographicFront">
              <a:rot lat="2400000" lon="0" rev="0"/>
            </a:camera>
            <a:lightRig rig="threePt" dir="t"/>
          </a:scene3d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39" y="1521245"/>
            <a:ext cx="1193217" cy="186985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orthographicFront">
              <a:rot lat="2400000" lon="0" rev="0"/>
            </a:camera>
            <a:lightRig rig="threePt" dir="t"/>
          </a:scene3d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143" y="894326"/>
            <a:ext cx="1207767" cy="186258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orthographicFront">
              <a:rot lat="2400000" lon="0" rev="0"/>
            </a:camera>
            <a:lightRig rig="threePt" dir="t"/>
          </a:scene3d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608" y="1317720"/>
            <a:ext cx="1227255" cy="193499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orthographicFront">
              <a:rot lat="2400000" lon="0" rev="0"/>
            </a:camera>
            <a:lightRig rig="threePt" dir="t"/>
          </a:scene3d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294" y="880506"/>
            <a:ext cx="1215043" cy="190623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orthographicFront">
              <a:rot lat="2400000" lon="0" rev="0"/>
            </a:camera>
            <a:lightRig rig="threePt" dir="t"/>
          </a:scene3d>
        </p:spPr>
      </p:pic>
      <p:pic>
        <p:nvPicPr>
          <p:cNvPr id="44" name="Bildobjekt 4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9345">
            <a:off x="1446403" y="4206675"/>
            <a:ext cx="1278319" cy="200766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46" name="Bildobjekt 4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9976">
            <a:off x="1743757" y="4016729"/>
            <a:ext cx="1344491" cy="206101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48" name="Bildobjekt 4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1745">
            <a:off x="2112740" y="3942736"/>
            <a:ext cx="1313900" cy="207628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47" name="Bildobjekt 4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079" y="3883957"/>
            <a:ext cx="1342618" cy="211689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50" name="Bildobjekt 4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4981">
            <a:off x="2809975" y="3994743"/>
            <a:ext cx="1368840" cy="211922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1053">
            <a:off x="3190813" y="4061817"/>
            <a:ext cx="1334180" cy="214951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49" name="Bildobjekt 4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3371">
            <a:off x="3547554" y="4180876"/>
            <a:ext cx="1340132" cy="206236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grpSp>
        <p:nvGrpSpPr>
          <p:cNvPr id="52" name="Grupp 82"/>
          <p:cNvGrpSpPr>
            <a:grpSpLocks/>
          </p:cNvGrpSpPr>
          <p:nvPr/>
        </p:nvGrpSpPr>
        <p:grpSpPr bwMode="auto">
          <a:xfrm>
            <a:off x="1903285" y="2925286"/>
            <a:ext cx="947737" cy="866775"/>
            <a:chOff x="1528763" y="1914525"/>
            <a:chExt cx="947445" cy="867090"/>
          </a:xfrm>
        </p:grpSpPr>
        <p:sp>
          <p:nvSpPr>
            <p:cNvPr id="53" name="Rectangle 13"/>
            <p:cNvSpPr>
              <a:spLocks noChangeArrowheads="1"/>
            </p:cNvSpPr>
            <p:nvPr/>
          </p:nvSpPr>
          <p:spPr bwMode="auto">
            <a:xfrm>
              <a:off x="1852613" y="1914525"/>
              <a:ext cx="288925" cy="26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3662" tIns="46038" rIns="93662" bIns="46038">
              <a:spAutoFit/>
            </a:bodyPr>
            <a:lstStyle>
              <a:lvl1pPr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sv-SE" altLang="sv-SE" sz="1100" i="0">
                  <a:solidFill>
                    <a:srgbClr val="000000"/>
                  </a:solidFill>
                </a:rPr>
                <a:t>N</a:t>
              </a:r>
            </a:p>
          </p:txBody>
        </p:sp>
        <p:sp>
          <p:nvSpPr>
            <p:cNvPr id="54" name="Rectangle 14"/>
            <p:cNvSpPr>
              <a:spLocks noChangeArrowheads="1"/>
            </p:cNvSpPr>
            <p:nvPr/>
          </p:nvSpPr>
          <p:spPr bwMode="auto">
            <a:xfrm>
              <a:off x="1868488" y="2519363"/>
              <a:ext cx="267701" cy="262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3662" tIns="46038" rIns="93662" bIns="46038">
              <a:spAutoFit/>
            </a:bodyPr>
            <a:lstStyle>
              <a:lvl1pPr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sv-SE" altLang="sv-SE" sz="1100" i="0">
                  <a:solidFill>
                    <a:srgbClr val="FF0000"/>
                  </a:solidFill>
                </a:rPr>
                <a:t>S</a:t>
              </a:r>
            </a:p>
          </p:txBody>
        </p:sp>
        <p:sp>
          <p:nvSpPr>
            <p:cNvPr id="55" name="Rectangle 15"/>
            <p:cNvSpPr>
              <a:spLocks noChangeArrowheads="1"/>
            </p:cNvSpPr>
            <p:nvPr/>
          </p:nvSpPr>
          <p:spPr bwMode="auto">
            <a:xfrm>
              <a:off x="1528763" y="2219325"/>
              <a:ext cx="288925" cy="26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3662" tIns="46038" rIns="93662" bIns="46038">
              <a:spAutoFit/>
            </a:bodyPr>
            <a:lstStyle>
              <a:lvl1pPr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sv-SE" altLang="sv-SE" sz="1100" i="0">
                  <a:solidFill>
                    <a:srgbClr val="000000"/>
                  </a:solidFill>
                </a:rPr>
                <a:t>V</a:t>
              </a:r>
            </a:p>
          </p:txBody>
        </p:sp>
        <p:sp>
          <p:nvSpPr>
            <p:cNvPr id="56" name="Rectangle 16"/>
            <p:cNvSpPr>
              <a:spLocks noChangeArrowheads="1"/>
            </p:cNvSpPr>
            <p:nvPr/>
          </p:nvSpPr>
          <p:spPr bwMode="auto">
            <a:xfrm>
              <a:off x="2178050" y="2219325"/>
              <a:ext cx="298158" cy="262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3662" tIns="46038" rIns="93662" bIns="46038">
              <a:spAutoFit/>
            </a:bodyPr>
            <a:lstStyle>
              <a:lvl1pPr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sv-SE" altLang="sv-SE" sz="1100" i="0">
                  <a:solidFill>
                    <a:srgbClr val="000000"/>
                  </a:solidFill>
                </a:rPr>
                <a:t>Ö</a:t>
              </a:r>
            </a:p>
          </p:txBody>
        </p:sp>
        <p:sp>
          <p:nvSpPr>
            <p:cNvPr id="57" name="Line 17"/>
            <p:cNvSpPr>
              <a:spLocks noChangeShapeType="1"/>
            </p:cNvSpPr>
            <p:nvPr/>
          </p:nvSpPr>
          <p:spPr bwMode="auto">
            <a:xfrm>
              <a:off x="1684338" y="2011363"/>
              <a:ext cx="0" cy="223837"/>
            </a:xfrm>
            <a:prstGeom prst="line">
              <a:avLst/>
            </a:prstGeom>
            <a:noFill/>
            <a:ln w="50800">
              <a:solidFill>
                <a:srgbClr val="037C0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8" name="Line 18"/>
            <p:cNvSpPr>
              <a:spLocks noChangeShapeType="1"/>
            </p:cNvSpPr>
            <p:nvPr/>
          </p:nvSpPr>
          <p:spPr bwMode="auto">
            <a:xfrm>
              <a:off x="1658938" y="2038350"/>
              <a:ext cx="241300" cy="0"/>
            </a:xfrm>
            <a:prstGeom prst="line">
              <a:avLst/>
            </a:prstGeom>
            <a:noFill/>
            <a:ln w="50800">
              <a:solidFill>
                <a:srgbClr val="037C0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9" name="Line 20"/>
            <p:cNvSpPr>
              <a:spLocks noChangeShapeType="1"/>
            </p:cNvSpPr>
            <p:nvPr/>
          </p:nvSpPr>
          <p:spPr bwMode="auto">
            <a:xfrm flipH="1">
              <a:off x="2122488" y="2038350"/>
              <a:ext cx="241300" cy="0"/>
            </a:xfrm>
            <a:prstGeom prst="line">
              <a:avLst/>
            </a:prstGeom>
            <a:noFill/>
            <a:ln w="50800">
              <a:solidFill>
                <a:srgbClr val="037C0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0" name="Line 21"/>
            <p:cNvSpPr>
              <a:spLocks noChangeShapeType="1"/>
            </p:cNvSpPr>
            <p:nvPr/>
          </p:nvSpPr>
          <p:spPr bwMode="auto">
            <a:xfrm>
              <a:off x="2351088" y="2012950"/>
              <a:ext cx="0" cy="222250"/>
            </a:xfrm>
            <a:prstGeom prst="line">
              <a:avLst/>
            </a:prstGeom>
            <a:noFill/>
            <a:ln w="50800">
              <a:solidFill>
                <a:srgbClr val="037C0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1" name="Line 23"/>
            <p:cNvSpPr>
              <a:spLocks noChangeShapeType="1"/>
            </p:cNvSpPr>
            <p:nvPr/>
          </p:nvSpPr>
          <p:spPr bwMode="auto">
            <a:xfrm flipH="1">
              <a:off x="2122488" y="2647950"/>
              <a:ext cx="241300" cy="0"/>
            </a:xfrm>
            <a:prstGeom prst="line">
              <a:avLst/>
            </a:prstGeom>
            <a:noFill/>
            <a:ln w="50800">
              <a:solidFill>
                <a:srgbClr val="037C0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2" name="Line 24"/>
            <p:cNvSpPr>
              <a:spLocks noChangeShapeType="1"/>
            </p:cNvSpPr>
            <p:nvPr/>
          </p:nvSpPr>
          <p:spPr bwMode="auto">
            <a:xfrm flipV="1">
              <a:off x="2351088" y="2439988"/>
              <a:ext cx="0" cy="220662"/>
            </a:xfrm>
            <a:prstGeom prst="line">
              <a:avLst/>
            </a:prstGeom>
            <a:noFill/>
            <a:ln w="50800">
              <a:solidFill>
                <a:srgbClr val="037C0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3" name="Line 26"/>
            <p:cNvSpPr>
              <a:spLocks noChangeShapeType="1"/>
            </p:cNvSpPr>
            <p:nvPr/>
          </p:nvSpPr>
          <p:spPr bwMode="auto">
            <a:xfrm>
              <a:off x="1658938" y="2647950"/>
              <a:ext cx="242887" cy="0"/>
            </a:xfrm>
            <a:prstGeom prst="line">
              <a:avLst/>
            </a:prstGeom>
            <a:noFill/>
            <a:ln w="50800">
              <a:solidFill>
                <a:srgbClr val="037C0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4" name="Line 27"/>
            <p:cNvSpPr>
              <a:spLocks noChangeShapeType="1"/>
            </p:cNvSpPr>
            <p:nvPr/>
          </p:nvSpPr>
          <p:spPr bwMode="auto">
            <a:xfrm flipV="1">
              <a:off x="1687513" y="2439988"/>
              <a:ext cx="0" cy="220662"/>
            </a:xfrm>
            <a:prstGeom prst="line">
              <a:avLst/>
            </a:prstGeom>
            <a:noFill/>
            <a:ln w="50800">
              <a:solidFill>
                <a:srgbClr val="037C0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35" name="Rectangle 3"/>
          <p:cNvSpPr>
            <a:spLocks noChangeArrowheads="1"/>
          </p:cNvSpPr>
          <p:nvPr/>
        </p:nvSpPr>
        <p:spPr bwMode="auto">
          <a:xfrm>
            <a:off x="6096639" y="1720346"/>
            <a:ext cx="3584200" cy="82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sv-SE" altLang="sv-SE" sz="24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Syd </a:t>
            </a:r>
            <a:r>
              <a:rPr lang="sv-SE" altLang="sv-SE" sz="24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skla </a:t>
            </a:r>
            <a:r>
              <a:rPr lang="sv-SE" altLang="sv-SE" sz="24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ta de </a:t>
            </a:r>
            <a:r>
              <a:rPr lang="sv-SE" altLang="sv-SE" sz="24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resterende stikkene.</a:t>
            </a:r>
            <a:endParaRPr lang="sv-SE" altLang="sv-SE" sz="24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0902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75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75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935" y="2013858"/>
            <a:ext cx="5061370" cy="4180114"/>
          </a:xfrm>
          <a:prstGeom prst="rect">
            <a:avLst/>
          </a:prstGeom>
        </p:spPr>
      </p:pic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191181" y="278043"/>
            <a:ext cx="9399133" cy="745215"/>
          </a:xfrm>
        </p:spPr>
        <p:txBody>
          <a:bodyPr>
            <a:normAutofit/>
          </a:bodyPr>
          <a:lstStyle/>
          <a:p>
            <a:r>
              <a:rPr lang="sv-SE" dirty="0" smtClean="0">
                <a:latin typeface="Arial Black" panose="020B0A04020102020204" pitchFamily="34" charset="0"/>
              </a:rPr>
              <a:t>Spilleførers </a:t>
            </a:r>
            <a:r>
              <a:rPr lang="sv-SE" dirty="0" smtClean="0">
                <a:latin typeface="Arial Black" panose="020B0A04020102020204" pitchFamily="34" charset="0"/>
              </a:rPr>
              <a:t>ABC </a:t>
            </a:r>
            <a:endParaRPr lang="sv-SE" b="1" spc="400" dirty="0">
              <a:latin typeface="Arial Black" panose="020B0A04020102020204" pitchFamily="34" charset="0"/>
            </a:endParaRPr>
          </a:p>
        </p:txBody>
      </p:sp>
      <p:sp>
        <p:nvSpPr>
          <p:cNvPr id="36" name="Rectangle 3"/>
          <p:cNvSpPr>
            <a:spLocks noChangeArrowheads="1"/>
          </p:cNvSpPr>
          <p:nvPr/>
        </p:nvSpPr>
        <p:spPr bwMode="auto">
          <a:xfrm>
            <a:off x="254507" y="1025109"/>
            <a:ext cx="9041893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sv-SE" altLang="sv-SE" sz="2400" dirty="0" smtClean="0">
                <a:latin typeface="Arial Black" panose="020B0A04020102020204" pitchFamily="34" charset="0"/>
              </a:rPr>
              <a:t>planlegg spilleføringen </a:t>
            </a:r>
            <a:r>
              <a:rPr lang="sv-SE" altLang="sv-SE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før </a:t>
            </a:r>
            <a:r>
              <a:rPr lang="sv-SE" altLang="sv-SE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det </a:t>
            </a:r>
            <a:r>
              <a:rPr lang="sv-SE" altLang="sv-SE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første stikket </a:t>
            </a:r>
            <a:r>
              <a:rPr lang="sv-SE" altLang="sv-SE" sz="2400" dirty="0" smtClean="0">
                <a:latin typeface="Arial Black" panose="020B0A04020102020204" pitchFamily="34" charset="0"/>
              </a:rPr>
              <a:t>spilles</a:t>
            </a:r>
            <a:r>
              <a:rPr lang="sv-SE" altLang="sv-SE" sz="2400" dirty="0" smtClean="0">
                <a:latin typeface="Arial Black" panose="020B0A04020102020204" pitchFamily="34" charset="0"/>
              </a:rPr>
              <a:t>!</a:t>
            </a:r>
          </a:p>
        </p:txBody>
      </p:sp>
      <p:sp>
        <p:nvSpPr>
          <p:cNvPr id="37" name="Rectangle 3"/>
          <p:cNvSpPr>
            <a:spLocks noChangeArrowheads="1"/>
          </p:cNvSpPr>
          <p:nvPr/>
        </p:nvSpPr>
        <p:spPr bwMode="auto">
          <a:xfrm>
            <a:off x="293913" y="1493196"/>
            <a:ext cx="7884887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sv-SE" altLang="sv-SE" sz="28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Konstatere</a:t>
            </a:r>
            <a:r>
              <a:rPr lang="sv-SE" altLang="sv-SE" sz="2400" dirty="0" smtClean="0">
                <a:latin typeface="Comic Sans MS" panose="030F0702030302020204" pitchFamily="66" charset="0"/>
              </a:rPr>
              <a:t> </a:t>
            </a:r>
            <a:r>
              <a:rPr lang="sv-SE" altLang="sv-SE" sz="2400" dirty="0" smtClean="0">
                <a:latin typeface="Comic Sans MS" panose="030F0702030302020204" pitchFamily="66" charset="0"/>
              </a:rPr>
              <a:t>- </a:t>
            </a:r>
            <a:r>
              <a:rPr lang="sv-SE" altLang="sv-SE" sz="2400" dirty="0" smtClean="0">
                <a:latin typeface="Comic Sans MS" panose="030F0702030302020204" pitchFamily="66" charset="0"/>
              </a:rPr>
              <a:t>Hvor mange stikk trenger du å vinne? </a:t>
            </a:r>
            <a:endParaRPr lang="sv-SE" altLang="sv-SE" sz="2400" dirty="0" smtClean="0">
              <a:latin typeface="Comic Sans MS" panose="030F0702030302020204" pitchFamily="66" charset="0"/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856" y="3383507"/>
            <a:ext cx="2635367" cy="524464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856" y="3291375"/>
            <a:ext cx="2623458" cy="1070215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629" y="3261393"/>
            <a:ext cx="2612572" cy="1546798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115" y="2032041"/>
            <a:ext cx="5061856" cy="4180516"/>
          </a:xfrm>
          <a:prstGeom prst="rect">
            <a:avLst/>
          </a:prstGeom>
        </p:spPr>
      </p:pic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304800" y="5814825"/>
            <a:ext cx="7587343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sv-SE" altLang="sv-SE" sz="28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Utfør</a:t>
            </a:r>
            <a:r>
              <a:rPr lang="sv-SE" altLang="sv-SE" sz="2400" dirty="0" smtClean="0">
                <a:latin typeface="Comic Sans MS" panose="030F0702030302020204" pitchFamily="66" charset="0"/>
              </a:rPr>
              <a:t> </a:t>
            </a:r>
            <a:r>
              <a:rPr lang="sv-SE" altLang="sv-SE" sz="2400" dirty="0" smtClean="0">
                <a:latin typeface="Comic Sans MS" panose="030F0702030302020204" pitchFamily="66" charset="0"/>
              </a:rPr>
              <a:t>- </a:t>
            </a:r>
            <a:r>
              <a:rPr lang="sv-SE" altLang="sv-SE" sz="2400" dirty="0" smtClean="0">
                <a:latin typeface="Comic Sans MS" panose="030F0702030302020204" pitchFamily="66" charset="0"/>
              </a:rPr>
              <a:t>Gjennomfør spilleplanen din</a:t>
            </a:r>
            <a:endParaRPr lang="sv-SE" altLang="sv-SE" sz="2400" dirty="0" smtClean="0">
              <a:latin typeface="Comic Sans MS" panose="030F0702030302020204" pitchFamily="66" charset="0"/>
            </a:endParaRPr>
          </a:p>
        </p:txBody>
      </p:sp>
      <p:sp>
        <p:nvSpPr>
          <p:cNvPr id="39" name="Rectangle 3"/>
          <p:cNvSpPr>
            <a:spLocks noChangeArrowheads="1"/>
          </p:cNvSpPr>
          <p:nvPr/>
        </p:nvSpPr>
        <p:spPr bwMode="auto">
          <a:xfrm>
            <a:off x="293914" y="2527340"/>
            <a:ext cx="7489372" cy="88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sv-SE" altLang="sv-SE" sz="28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Analysere</a:t>
            </a:r>
            <a:r>
              <a:rPr lang="sv-SE" altLang="sv-SE" sz="2400" dirty="0" smtClean="0">
                <a:latin typeface="Comic Sans MS" panose="030F0702030302020204" pitchFamily="66" charset="0"/>
              </a:rPr>
              <a:t> </a:t>
            </a:r>
            <a:r>
              <a:rPr lang="sv-SE" altLang="sv-SE" sz="2400" dirty="0" smtClean="0">
                <a:latin typeface="Comic Sans MS" panose="030F0702030302020204" pitchFamily="66" charset="0"/>
              </a:rPr>
              <a:t>- </a:t>
            </a:r>
            <a:r>
              <a:rPr lang="sv-SE" altLang="sv-SE" sz="2400" dirty="0" smtClean="0">
                <a:latin typeface="Comic Sans MS" panose="030F0702030302020204" pitchFamily="66" charset="0"/>
              </a:rPr>
              <a:t>Hvor </a:t>
            </a:r>
            <a:r>
              <a:rPr lang="sv-SE" altLang="sv-SE" sz="2400" dirty="0" smtClean="0">
                <a:latin typeface="Comic Sans MS" panose="030F0702030302020204" pitchFamily="66" charset="0"/>
              </a:rPr>
              <a:t>kan </a:t>
            </a:r>
            <a:r>
              <a:rPr lang="sv-SE" altLang="sv-SE" sz="2400" smtClean="0">
                <a:latin typeface="Comic Sans MS" panose="030F0702030302020204" pitchFamily="66" charset="0"/>
              </a:rPr>
              <a:t>du </a:t>
            </a:r>
            <a:r>
              <a:rPr lang="sv-SE" altLang="sv-SE" sz="2400" smtClean="0">
                <a:latin typeface="Comic Sans MS" panose="030F0702030302020204" pitchFamily="66" charset="0"/>
              </a:rPr>
              <a:t>ordne </a:t>
            </a:r>
            <a:r>
              <a:rPr lang="sv-SE" altLang="sv-SE" sz="2400" smtClean="0">
                <a:latin typeface="Comic Sans MS" panose="030F0702030302020204" pitchFamily="66" charset="0"/>
              </a:rPr>
              <a:t>de </a:t>
            </a:r>
            <a:r>
              <a:rPr lang="sv-SE" altLang="sv-SE" sz="2400" smtClean="0">
                <a:latin typeface="Comic Sans MS" panose="030F0702030302020204" pitchFamily="66" charset="0"/>
              </a:rPr>
              <a:t>stikkene som mangler?  </a:t>
            </a:r>
            <a:endParaRPr lang="sv-SE" altLang="sv-SE" sz="2400" dirty="0" smtClean="0">
              <a:latin typeface="Comic Sans MS" panose="030F0702030302020204" pitchFamily="66" charset="0"/>
            </a:endParaRPr>
          </a:p>
        </p:txBody>
      </p:sp>
      <p:sp>
        <p:nvSpPr>
          <p:cNvPr id="38" name="Rectangle 3"/>
          <p:cNvSpPr>
            <a:spLocks noChangeArrowheads="1"/>
          </p:cNvSpPr>
          <p:nvPr/>
        </p:nvSpPr>
        <p:spPr bwMode="auto">
          <a:xfrm>
            <a:off x="293914" y="2010268"/>
            <a:ext cx="7489372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sv-SE" altLang="sv-SE" sz="28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Tell</a:t>
            </a:r>
            <a:r>
              <a:rPr lang="sv-SE" altLang="sv-SE" sz="2400" dirty="0" smtClean="0">
                <a:latin typeface="Comic Sans MS" panose="030F0702030302020204" pitchFamily="66" charset="0"/>
              </a:rPr>
              <a:t> – Hvor mange sikre stikk har du?</a:t>
            </a:r>
            <a:endParaRPr lang="sv-SE" altLang="sv-SE" sz="2400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97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0" grpId="0"/>
      <p:bldP spid="39" grpId="0"/>
      <p:bldP spid="38" grpId="0"/>
    </p:bldLst>
  </p:timing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2450</TotalTime>
  <Words>260</Words>
  <Application>Microsoft Office PowerPoint</Application>
  <PresentationFormat>A4 (210 x 297 mm)</PresentationFormat>
  <Paragraphs>57</Paragraphs>
  <Slides>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7" baseType="lpstr">
      <vt:lpstr>Office-tema</vt:lpstr>
      <vt:lpstr>PowerPoint-presentasjon</vt:lpstr>
      <vt:lpstr>Spill tilbake i makkers farge</vt:lpstr>
      <vt:lpstr>Styrkekast</vt:lpstr>
      <vt:lpstr>Styrkekast</vt:lpstr>
      <vt:lpstr>Stjel på den ”korte” trumfhånden</vt:lpstr>
      <vt:lpstr>Spilleførers ABC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Janne</dc:creator>
  <cp:lastModifiedBy>Marianne Harding</cp:lastModifiedBy>
  <cp:revision>169</cp:revision>
  <cp:lastPrinted>2017-05-30T06:54:19Z</cp:lastPrinted>
  <dcterms:created xsi:type="dcterms:W3CDTF">2017-05-29T10:48:30Z</dcterms:created>
  <dcterms:modified xsi:type="dcterms:W3CDTF">2018-08-10T13:51:50Z</dcterms:modified>
</cp:coreProperties>
</file>