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15"/>
  </p:notesMasterIdLst>
  <p:sldIdLst>
    <p:sldId id="257" r:id="rId2"/>
    <p:sldId id="290" r:id="rId3"/>
    <p:sldId id="291" r:id="rId4"/>
    <p:sldId id="292" r:id="rId5"/>
    <p:sldId id="293" r:id="rId6"/>
    <p:sldId id="271" r:id="rId7"/>
    <p:sldId id="275" r:id="rId8"/>
    <p:sldId id="288" r:id="rId9"/>
    <p:sldId id="294" r:id="rId10"/>
    <p:sldId id="282" r:id="rId11"/>
    <p:sldId id="283" r:id="rId12"/>
    <p:sldId id="284" r:id="rId13"/>
    <p:sldId id="285" r:id="rId14"/>
  </p:sldIdLst>
  <p:sldSz cx="9906000" cy="6858000" type="A4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3A600"/>
    <a:srgbClr val="006600"/>
    <a:srgbClr val="0CB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4668" autoAdjust="0"/>
  </p:normalViewPr>
  <p:slideViewPr>
    <p:cSldViewPr snapToGrid="0">
      <p:cViewPr varScale="1">
        <p:scale>
          <a:sx n="78" d="100"/>
          <a:sy n="78" d="100"/>
        </p:scale>
        <p:origin x="1253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38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6DEBD-64D5-4E46-939A-A36A403099E0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220E4-1798-433F-91AA-9C1330BB1C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91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220E4-1798-433F-91AA-9C1330BB1C6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51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 userDrawn="1"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8" name="textruta 7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500" dirty="0" smtClean="0">
                  <a:latin typeface="Berlin Sans FB Demi" panose="020E0802020502020306" pitchFamily="34" charset="0"/>
                </a:rPr>
                <a:t>BRIDGE</a:t>
              </a:r>
              <a:endParaRPr lang="sv-SE" sz="80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4200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THE #1 MIND SPORT</a:t>
              </a:r>
              <a:endParaRPr lang="sv-SE" sz="4200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04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059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577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00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77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Rektangel med rundade hörn 6"/>
          <p:cNvSpPr/>
          <p:nvPr userDrawn="1"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453000" y="6453788"/>
            <a:ext cx="1111587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sv-SE" altLang="sv-SE" sz="1400" b="0" dirty="0" smtClean="0">
                <a:latin typeface="+mn-lt"/>
              </a:rPr>
              <a:t>Lektion 8:</a:t>
            </a:r>
            <a:fld id="{780EAF18-22EA-4865-8736-E91E12192CD1}" type="slidenum">
              <a:rPr lang="sv-SE" altLang="sv-SE" sz="1400" b="0" smtClean="0">
                <a:latin typeface="+mn-lt"/>
              </a:rPr>
              <a:pPr>
                <a:defRPr/>
              </a:pPr>
              <a:t>‹#›</a:t>
            </a:fld>
            <a:endParaRPr lang="sv-SE" altLang="sv-SE" sz="800" b="0" dirty="0" smtClean="0">
              <a:latin typeface="+mn-lt"/>
            </a:endParaRPr>
          </a:p>
        </p:txBody>
      </p:sp>
      <p:sp>
        <p:nvSpPr>
          <p:cNvPr id="10" name="textruta 9"/>
          <p:cNvSpPr txBox="1"/>
          <p:nvPr userDrawn="1"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THE #1 MIND SPORT</a:t>
            </a:r>
            <a:endParaRPr lang="sv-SE" sz="2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28937" y="1854001"/>
            <a:ext cx="8975972" cy="427796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90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9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24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91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31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09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D90E-A4D4-46F5-A7CD-6C21E29186FD}" type="datetimeFigureOut">
              <a:rPr lang="sv-SE" smtClean="0"/>
              <a:t>2018-02-19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71FD-E240-4C6A-92C7-8E0FBC48AB59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1"/>
          <a:stretch/>
        </p:blipFill>
        <p:spPr>
          <a:xfrm>
            <a:off x="-1" y="0"/>
            <a:ext cx="9916007" cy="6858000"/>
          </a:xfrm>
          <a:prstGeom prst="rect">
            <a:avLst/>
          </a:prstGeom>
        </p:spPr>
      </p:pic>
      <p:pic>
        <p:nvPicPr>
          <p:cNvPr id="9" name="Bildobjekt 3" descr="SvenskBridge_CMYK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3"/>
          <a:stretch>
            <a:fillRect/>
          </a:stretch>
        </p:blipFill>
        <p:spPr bwMode="auto"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8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8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8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19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59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58.jpeg"/><Relationship Id="rId2" Type="http://schemas.openxmlformats.org/officeDocument/2006/relationships/image" Target="../media/image19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52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18" Type="http://schemas.openxmlformats.org/officeDocument/2006/relationships/image" Target="../media/image59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17" Type="http://schemas.openxmlformats.org/officeDocument/2006/relationships/image" Target="../media/image58.jpeg"/><Relationship Id="rId2" Type="http://schemas.openxmlformats.org/officeDocument/2006/relationships/image" Target="../media/image19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52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3.jp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19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image" Target="../media/image20.jp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jpg"/><Relationship Id="rId18" Type="http://schemas.openxmlformats.org/officeDocument/2006/relationships/image" Target="../media/image19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g"/><Relationship Id="rId17" Type="http://schemas.openxmlformats.org/officeDocument/2006/relationships/image" Target="../media/image35.jpg"/><Relationship Id="rId2" Type="http://schemas.openxmlformats.org/officeDocument/2006/relationships/image" Target="../media/image20.jpg"/><Relationship Id="rId16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5" Type="http://schemas.openxmlformats.org/officeDocument/2006/relationships/image" Target="../media/image3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39.jpg"/><Relationship Id="rId18" Type="http://schemas.openxmlformats.org/officeDocument/2006/relationships/image" Target="../media/image10.jpg"/><Relationship Id="rId26" Type="http://schemas.openxmlformats.org/officeDocument/2006/relationships/image" Target="../media/image24.jpg"/><Relationship Id="rId3" Type="http://schemas.openxmlformats.org/officeDocument/2006/relationships/image" Target="../media/image36.jpg"/><Relationship Id="rId21" Type="http://schemas.openxmlformats.org/officeDocument/2006/relationships/image" Target="../media/image28.jpg"/><Relationship Id="rId7" Type="http://schemas.openxmlformats.org/officeDocument/2006/relationships/image" Target="../media/image16.jpg"/><Relationship Id="rId12" Type="http://schemas.openxmlformats.org/officeDocument/2006/relationships/image" Target="../media/image38.jpg"/><Relationship Id="rId17" Type="http://schemas.openxmlformats.org/officeDocument/2006/relationships/image" Target="../media/image9.jpg"/><Relationship Id="rId25" Type="http://schemas.openxmlformats.org/officeDocument/2006/relationships/image" Target="../media/image41.jpg"/><Relationship Id="rId2" Type="http://schemas.openxmlformats.org/officeDocument/2006/relationships/image" Target="../media/image11.jpg"/><Relationship Id="rId16" Type="http://schemas.openxmlformats.org/officeDocument/2006/relationships/image" Target="../media/image14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3.jpg"/><Relationship Id="rId24" Type="http://schemas.openxmlformats.org/officeDocument/2006/relationships/image" Target="../media/image31.jpg"/><Relationship Id="rId5" Type="http://schemas.openxmlformats.org/officeDocument/2006/relationships/image" Target="../media/image7.jpg"/><Relationship Id="rId15" Type="http://schemas.openxmlformats.org/officeDocument/2006/relationships/image" Target="../media/image40.jpg"/><Relationship Id="rId23" Type="http://schemas.openxmlformats.org/officeDocument/2006/relationships/image" Target="../media/image35.jpg"/><Relationship Id="rId28" Type="http://schemas.openxmlformats.org/officeDocument/2006/relationships/image" Target="../media/image42.png"/><Relationship Id="rId10" Type="http://schemas.openxmlformats.org/officeDocument/2006/relationships/image" Target="../media/image27.jpg"/><Relationship Id="rId19" Type="http://schemas.openxmlformats.org/officeDocument/2006/relationships/image" Target="../media/image32.jpg"/><Relationship Id="rId4" Type="http://schemas.openxmlformats.org/officeDocument/2006/relationships/image" Target="../media/image37.jpg"/><Relationship Id="rId9" Type="http://schemas.openxmlformats.org/officeDocument/2006/relationships/image" Target="../media/image18.jpg"/><Relationship Id="rId14" Type="http://schemas.openxmlformats.org/officeDocument/2006/relationships/image" Target="../media/image21.jpg"/><Relationship Id="rId22" Type="http://schemas.openxmlformats.org/officeDocument/2006/relationships/image" Target="../media/image29.jpg"/><Relationship Id="rId27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37.jpg"/><Relationship Id="rId18" Type="http://schemas.openxmlformats.org/officeDocument/2006/relationships/image" Target="../media/image5.jpg"/><Relationship Id="rId26" Type="http://schemas.openxmlformats.org/officeDocument/2006/relationships/image" Target="../media/image19.jpeg"/><Relationship Id="rId3" Type="http://schemas.openxmlformats.org/officeDocument/2006/relationships/image" Target="../media/image3.jpg"/><Relationship Id="rId21" Type="http://schemas.openxmlformats.org/officeDocument/2006/relationships/image" Target="../media/image14.jpg"/><Relationship Id="rId7" Type="http://schemas.openxmlformats.org/officeDocument/2006/relationships/image" Target="../media/image46.jpg"/><Relationship Id="rId12" Type="http://schemas.openxmlformats.org/officeDocument/2006/relationships/image" Target="../media/image36.jpg"/><Relationship Id="rId17" Type="http://schemas.openxmlformats.org/officeDocument/2006/relationships/image" Target="../media/image4.jpg"/><Relationship Id="rId25" Type="http://schemas.openxmlformats.org/officeDocument/2006/relationships/image" Target="../media/image31.jpg"/><Relationship Id="rId2" Type="http://schemas.openxmlformats.org/officeDocument/2006/relationships/image" Target="../media/image8.jpg"/><Relationship Id="rId16" Type="http://schemas.openxmlformats.org/officeDocument/2006/relationships/image" Target="../media/image16.jpg"/><Relationship Id="rId20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11.jpg"/><Relationship Id="rId24" Type="http://schemas.openxmlformats.org/officeDocument/2006/relationships/image" Target="../media/image35.jpg"/><Relationship Id="rId5" Type="http://schemas.openxmlformats.org/officeDocument/2006/relationships/image" Target="../media/image44.jpg"/><Relationship Id="rId15" Type="http://schemas.openxmlformats.org/officeDocument/2006/relationships/image" Target="../media/image15.jpg"/><Relationship Id="rId23" Type="http://schemas.openxmlformats.org/officeDocument/2006/relationships/image" Target="../media/image10.jpg"/><Relationship Id="rId10" Type="http://schemas.openxmlformats.org/officeDocument/2006/relationships/image" Target="../media/image49.jpg"/><Relationship Id="rId19" Type="http://schemas.openxmlformats.org/officeDocument/2006/relationships/image" Target="../media/image6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7.jpg"/><Relationship Id="rId2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37.jpg"/><Relationship Id="rId18" Type="http://schemas.openxmlformats.org/officeDocument/2006/relationships/image" Target="../media/image14.jpg"/><Relationship Id="rId26" Type="http://schemas.openxmlformats.org/officeDocument/2006/relationships/image" Target="../media/image6.jpg"/><Relationship Id="rId3" Type="http://schemas.openxmlformats.org/officeDocument/2006/relationships/image" Target="../media/image3.jpg"/><Relationship Id="rId21" Type="http://schemas.openxmlformats.org/officeDocument/2006/relationships/image" Target="../media/image35.jpg"/><Relationship Id="rId7" Type="http://schemas.openxmlformats.org/officeDocument/2006/relationships/image" Target="../media/image46.jpg"/><Relationship Id="rId12" Type="http://schemas.openxmlformats.org/officeDocument/2006/relationships/image" Target="../media/image36.jpg"/><Relationship Id="rId17" Type="http://schemas.openxmlformats.org/officeDocument/2006/relationships/image" Target="../media/image40.jpg"/><Relationship Id="rId25" Type="http://schemas.openxmlformats.org/officeDocument/2006/relationships/image" Target="../media/image5.jpg"/><Relationship Id="rId2" Type="http://schemas.openxmlformats.org/officeDocument/2006/relationships/image" Target="../media/image4.jpg"/><Relationship Id="rId16" Type="http://schemas.openxmlformats.org/officeDocument/2006/relationships/image" Target="../media/image16.jpg"/><Relationship Id="rId2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openxmlformats.org/officeDocument/2006/relationships/image" Target="../media/image11.jpg"/><Relationship Id="rId24" Type="http://schemas.openxmlformats.org/officeDocument/2006/relationships/image" Target="../media/image8.jpg"/><Relationship Id="rId5" Type="http://schemas.openxmlformats.org/officeDocument/2006/relationships/image" Target="../media/image44.jpg"/><Relationship Id="rId15" Type="http://schemas.openxmlformats.org/officeDocument/2006/relationships/image" Target="../media/image15.jpg"/><Relationship Id="rId23" Type="http://schemas.openxmlformats.org/officeDocument/2006/relationships/image" Target="../media/image19.jpeg"/><Relationship Id="rId10" Type="http://schemas.openxmlformats.org/officeDocument/2006/relationships/image" Target="../media/image49.jpg"/><Relationship Id="rId19" Type="http://schemas.openxmlformats.org/officeDocument/2006/relationships/image" Target="../media/image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7.jpg"/><Relationship Id="rId22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v-SE" sz="2000" dirty="0" smtClean="0">
                <a:latin typeface="Arial Black" panose="020B0A04020102020204" pitchFamily="34" charset="0"/>
              </a:rPr>
              <a:t>Lektion 8</a:t>
            </a:r>
            <a:endParaRPr lang="sv-SE" sz="2000" dirty="0">
              <a:latin typeface="Arial Black" panose="020B0A04020102020204" pitchFamily="34" charset="0"/>
            </a:endParaRPr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2018327" y="4171981"/>
            <a:ext cx="6349817" cy="1499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Korta handens honnörer först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Blocka en färg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v-SE" dirty="0" smtClean="0">
                <a:latin typeface="Arial Black" panose="020B0A04020102020204" pitchFamily="34" charset="0"/>
              </a:rPr>
              <a:t>Täcka honnör med honnör</a:t>
            </a:r>
            <a:endParaRPr lang="sv-SE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484671" y="1573162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3935" y="121681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Täck honnör med honnör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570516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1NT.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5819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0401" y="4927884"/>
            <a:ext cx="715051" cy="110273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42" y="2691004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2" y="899039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2" y="4582363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5" y="2691004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4" y="2691004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09" y="2691004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9" y="2691004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" y="2691004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7" y="903636"/>
            <a:ext cx="107587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6" y="907873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8" y="4582363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6" y="4582363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227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3.33333E-6 L 2.5641E-6 -0.141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2.59259E-6 L 0.2093 -0.0020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7.40741E-7 L 4.10256E-6 0.1196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8205E-6 -0.00695 L -0.22532 -0.0018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0.00139 L 0.00209 0.1152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3.7037E-7 L -0.17612 0.0032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3.33333E-6 L -0.00016 -0.1185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1666 -0.000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3.7037E-6 L 0.00112 0.1187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7.40741E-7 L -0.12516 -0.0009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6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3.33333E-6 L 0.00096 -0.1185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2.59259E-6 L 0.16715 -0.0020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4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553497" y="1612491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33935" y="121681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Täck honnör med honnör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570516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1NT.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5819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0401" y="4927884"/>
            <a:ext cx="715051" cy="1102730"/>
          </a:xfrm>
          <a:prstGeom prst="rect">
            <a:avLst/>
          </a:prstGeom>
        </p:spPr>
      </p:pic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210068" y="5492288"/>
            <a:ext cx="36693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Täck </a:t>
            </a:r>
            <a:r>
              <a:rPr lang="sv-SE" altLang="sv-SE" sz="2400" dirty="0" smtClean="0">
                <a:latin typeface="+mn-lt"/>
              </a:rPr>
              <a:t>honnör med honnör!</a:t>
            </a:r>
            <a:endParaRPr lang="sv-SE" altLang="sv-SE" sz="2400" dirty="0">
              <a:latin typeface="+mn-lt"/>
            </a:endParaRP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642" y="2700836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908871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02" y="4582363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655" y="2700836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84" y="2700836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09" y="2700836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9" y="2700836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6" y="2700836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5" y="913468"/>
            <a:ext cx="1075871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9" y="917705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68" y="4582363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286" y="4582363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19284" y="5870831"/>
            <a:ext cx="3349826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NS </a:t>
            </a:r>
            <a:r>
              <a:rPr lang="sv-SE" altLang="sv-SE" sz="2400" dirty="0" smtClean="0">
                <a:latin typeface="+mn-lt"/>
              </a:rPr>
              <a:t>vinner två stick och …</a:t>
            </a:r>
            <a:endParaRPr lang="sv-SE" altLang="sv-SE" sz="2400" dirty="0"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6398858" y="5856083"/>
            <a:ext cx="2037219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latin typeface="+mn-lt"/>
              </a:rPr>
              <a:t>…</a:t>
            </a:r>
            <a:r>
              <a:rPr lang="sv-SE" altLang="sv-SE" sz="2400" b="1" dirty="0" smtClean="0">
                <a:latin typeface="+mn-lt"/>
              </a:rPr>
              <a:t> ÖV</a:t>
            </a:r>
            <a:r>
              <a:rPr lang="sv-SE" altLang="sv-SE" sz="2400" dirty="0" smtClean="0">
                <a:latin typeface="+mn-lt"/>
              </a:rPr>
              <a:t> ett stick.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3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632155" y="1582993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15948" y="229836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Täck honnör med honnör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717997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</a:t>
            </a:r>
            <a:r>
              <a:rPr lang="sv-SE" altLang="sv-SE" sz="2000" dirty="0">
                <a:latin typeface="+mn-lt"/>
              </a:rPr>
              <a:t>3</a:t>
            </a:r>
            <a:r>
              <a:rPr lang="sv-SE" altLang="sv-SE" sz="2000" dirty="0" smtClean="0">
                <a:latin typeface="+mn-lt"/>
              </a:rPr>
              <a:t>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77" y="4632912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06" y="4637828"/>
            <a:ext cx="715051" cy="1102730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2" y="2651670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849872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4" y="4621689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670" y="2651670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9" y="2651670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4" y="2651670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" y="2651670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6" y="2651670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5" y="854469"/>
            <a:ext cx="1075871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9" y="858706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20" y="4621689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38" y="4621689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8" y="878568"/>
            <a:ext cx="1039242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95" y="2653826"/>
            <a:ext cx="1071317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7" y="2658208"/>
            <a:ext cx="105848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58" y="4624660"/>
            <a:ext cx="1045656" cy="1642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06" y="4642744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9898" y="4800059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4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-3.7037E-7 L -0.00224 -0.118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1.85185E-6 L 0.11667 -0.0020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-3.33333E-6 L -0.00048 0.1182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1.85185E-6 L -0.21122 0.0037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6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1.85185E-6 L -0.00097 0.12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2.96296E-6 L -0.24711 0.0009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1.48148E-6 L -0.00129 -0.1187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205E-6 1.11111E-6 L 0.24215 1.11111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3.7037E-7 L 0.00048 -0.1157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85185E-6 L 0.20433 -0.00347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4.81481E-6 L -0.0008 0.1282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974E-6 -4.81481E-6 L -0.16121 0.00047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7 L -0.00129 0.12014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7037E-6 L -0.11331 -0.00092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7 L 0.00096 -0.12292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-1.85185E-6 L 0.16506 -0.00347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632155" y="1356850"/>
            <a:ext cx="6982476" cy="3618270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15948" y="229836"/>
            <a:ext cx="6546967" cy="795094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Täck honnör med honnör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717997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</a:t>
            </a:r>
            <a:r>
              <a:rPr lang="sv-SE" altLang="sv-SE" sz="2000" dirty="0">
                <a:latin typeface="+mn-lt"/>
              </a:rPr>
              <a:t>3</a:t>
            </a:r>
            <a:r>
              <a:rPr lang="sv-SE" altLang="sv-SE" sz="2000" dirty="0" smtClean="0">
                <a:latin typeface="+mn-lt"/>
              </a:rPr>
              <a:t>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1" y="4396939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70" y="4401855"/>
            <a:ext cx="715051" cy="1102730"/>
          </a:xfrm>
          <a:prstGeom prst="rect">
            <a:avLst/>
          </a:prstGeom>
        </p:spPr>
      </p:pic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625914" y="5836418"/>
            <a:ext cx="6633182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Täck </a:t>
            </a:r>
            <a:r>
              <a:rPr lang="sv-SE" altLang="sv-SE" sz="2400" dirty="0" smtClean="0">
                <a:latin typeface="+mn-lt"/>
              </a:rPr>
              <a:t>honnör med honnör….. men </a:t>
            </a:r>
            <a:r>
              <a:rPr lang="sv-SE" altLang="sv-SE" sz="2400" b="1" dirty="0" smtClean="0">
                <a:latin typeface="+mn-lt"/>
              </a:rPr>
              <a:t>lågt i andra hand</a:t>
            </a:r>
            <a:r>
              <a:rPr lang="sv-SE" altLang="sv-SE" sz="2400" dirty="0" smtClean="0">
                <a:latin typeface="+mn-lt"/>
              </a:rPr>
              <a:t>!</a:t>
            </a:r>
            <a:endParaRPr lang="sv-SE" altLang="sv-SE" sz="2400" dirty="0">
              <a:latin typeface="+mn-lt"/>
            </a:endParaRP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26" y="2366536"/>
            <a:ext cx="1082353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34" y="1056352"/>
            <a:ext cx="1075871" cy="1665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54" y="4198902"/>
            <a:ext cx="1082352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33" y="2366536"/>
            <a:ext cx="1049947" cy="16915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62" y="2366536"/>
            <a:ext cx="1056427" cy="16721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87" y="2366536"/>
            <a:ext cx="1062908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3" y="2366536"/>
            <a:ext cx="104994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70" y="2366536"/>
            <a:ext cx="1056427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65" y="1060949"/>
            <a:ext cx="1075871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09" y="1065186"/>
            <a:ext cx="1049946" cy="16591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20" y="4198902"/>
            <a:ext cx="1088834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38" y="4198902"/>
            <a:ext cx="1069389" cy="1665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1" y="1085048"/>
            <a:ext cx="1039242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8" y="2368692"/>
            <a:ext cx="1071317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51" y="2373074"/>
            <a:ext cx="105848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4" y="4201873"/>
            <a:ext cx="1045656" cy="1642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270" y="4406771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9561" y="4573918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allelltrapets 45"/>
          <p:cNvSpPr/>
          <p:nvPr/>
        </p:nvSpPr>
        <p:spPr>
          <a:xfrm>
            <a:off x="1533832" y="1356853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1247" y="197985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Korta handens honnör först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86" name="Bildobjekt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9" name="Bildobjekt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0" y="2629057"/>
            <a:ext cx="113156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" y="2629057"/>
            <a:ext cx="1091154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41" y="4585101"/>
            <a:ext cx="1111361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3" name="Bildobjekt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28" y="4565436"/>
            <a:ext cx="1091154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5" y="4565436"/>
            <a:ext cx="1104625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9" name="Bildobjekt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12" y="4565436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0" name="Bildobjekt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96" y="2629057"/>
            <a:ext cx="1097889" cy="17242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1" name="Bildobjekt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7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" name="Bildobjekt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44" y="2629057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3" name="Bildobjekt 10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88" y="2629057"/>
            <a:ext cx="1097890" cy="1737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4" name="Bildobjekt 10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76" y="812363"/>
            <a:ext cx="1097889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5" name="Bildobjekt 10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37" y="812363"/>
            <a:ext cx="1118097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6" name="Bildobjekt 10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06" y="812363"/>
            <a:ext cx="1111360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7" name="Bildobjekt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9" y="812363"/>
            <a:ext cx="1091154" cy="17579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6387" y="1317036"/>
            <a:ext cx="259690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3NT och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ska vinna fyra stick.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256E-6 4.81481E-6 L 4.10256E-6 -0.1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7.40741E-7 L 0.12451 -0.0004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2.22222E-6 L 0.00096 0.127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3.7037E-6 L -0.21523 0.000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1.85185E-6 L 0.00032 -0.123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7.40741E-7 L 0.14727 -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0128 0.12801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7.40741E-7 L -0.18317 -0.0004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L -0.00032 0.1252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7.40741E-7 L -0.15384 0.0009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1.85185E-6 L 0.00096 -0.1252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-7.40741E-7 L 0.16891 -0.0048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4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4.07407E-6 L 0.00048 0.1280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22222E-6 L -0.11923 0.0013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2.96296E-6 L -0.00016 -0.12477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7.40741E-7 L 0.18975 -0.00185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8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arallelltrapets 45"/>
          <p:cNvSpPr/>
          <p:nvPr/>
        </p:nvSpPr>
        <p:spPr>
          <a:xfrm>
            <a:off x="1533832" y="1356853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331247" y="197985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Korta handens honnör först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86" name="Bildobjekt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53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9" name="Bildobjekt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0" y="2629057"/>
            <a:ext cx="113156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0" name="Bildobjekt 8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" y="2629057"/>
            <a:ext cx="1091154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41" y="4585101"/>
            <a:ext cx="1111361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3" name="Bildobjekt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28" y="4565436"/>
            <a:ext cx="1091154" cy="17242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5" y="4565436"/>
            <a:ext cx="1104625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9" name="Bildobjekt 9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12" y="4565436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0" name="Bildobjekt 9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96" y="2629057"/>
            <a:ext cx="1097889" cy="172429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1" name="Bildobjekt 10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27" y="2629057"/>
            <a:ext cx="1118098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" name="Bildobjekt 10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44" y="2629057"/>
            <a:ext cx="1124832" cy="17310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3" name="Bildobjekt 10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88" y="2629057"/>
            <a:ext cx="1097890" cy="17377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4" name="Bildobjekt 10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576" y="812363"/>
            <a:ext cx="1097889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5" name="Bildobjekt 10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37" y="812363"/>
            <a:ext cx="1118097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6" name="Bildobjekt 10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06" y="812363"/>
            <a:ext cx="1111360" cy="17310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7" name="Bildobjekt 10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39" y="812363"/>
            <a:ext cx="1091154" cy="17579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6387" y="1317036"/>
            <a:ext cx="2596901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3NT och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ska vinna fyra stick.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ltrapets 43"/>
          <p:cNvSpPr/>
          <p:nvPr/>
        </p:nvSpPr>
        <p:spPr>
          <a:xfrm>
            <a:off x="1523999" y="1386350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88675" y="300480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Korta handens honnör först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8" y="4618035"/>
            <a:ext cx="941594" cy="1686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31" y="4618035"/>
            <a:ext cx="922431" cy="16892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9" y="4618037"/>
            <a:ext cx="918883" cy="1678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08" y="4618037"/>
            <a:ext cx="924418" cy="1658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" y="2797924"/>
            <a:ext cx="930783" cy="16839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" y="2797924"/>
            <a:ext cx="913211" cy="1688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1" y="2797924"/>
            <a:ext cx="943646" cy="16933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2797924"/>
            <a:ext cx="924418" cy="1684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3" y="2797924"/>
            <a:ext cx="895846" cy="16305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56" y="2797924"/>
            <a:ext cx="918882" cy="1652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36" y="2797924"/>
            <a:ext cx="924416" cy="16459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9" y="2797924"/>
            <a:ext cx="906772" cy="1624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71" y="937326"/>
            <a:ext cx="918882" cy="1652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71" y="937326"/>
            <a:ext cx="884922" cy="16432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11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8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5796" y="1366199"/>
            <a:ext cx="224293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3NT och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ska vinna tre stick.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413712" y="5423519"/>
            <a:ext cx="2958753" cy="828432"/>
            <a:chOff x="413712" y="5364525"/>
            <a:chExt cx="2958753" cy="828432"/>
          </a:xfrm>
        </p:grpSpPr>
        <p:sp>
          <p:nvSpPr>
            <p:cNvPr id="50" name="Freeform 23" descr="90 %"/>
            <p:cNvSpPr>
              <a:spLocks/>
            </p:cNvSpPr>
            <p:nvPr/>
          </p:nvSpPr>
          <p:spPr bwMode="ltGray">
            <a:xfrm>
              <a:off x="219211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1" name="Freeform 23" descr="90 %"/>
            <p:cNvSpPr>
              <a:spLocks/>
            </p:cNvSpPr>
            <p:nvPr/>
          </p:nvSpPr>
          <p:spPr bwMode="ltGray">
            <a:xfrm>
              <a:off x="91543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413712" y="5364525"/>
              <a:ext cx="2958753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På      A faller      J och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Syd vinner fyra stick!</a:t>
              </a:r>
              <a:endParaRPr lang="sv-SE" altLang="sv-SE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76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1.85185E-6 L -0.00064 -0.115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2.96296E-6 L 0.10754 -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2.59259E-6 L -0.00112 0.119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1.11111E-6 L -0.22468 0.0011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2.96296E-6 L 0.00112 -0.1175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0 L 0.13767 -0.0006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48148E-6 L -0.00016 0.120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2.22222E-6 L -0.18638 0.0011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4.44444E-6 L -0.00209 0.1229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-7.40741E-7 L -0.14535 0.0023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2.22222E-6 L -0.0008 -0.121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1.48148E-6 L 0.16169 -0.000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2.59259E-6 L 0.00128 0.1210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1.85185E-6 L -0.10192 0.0020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0193 -0.1196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4.44444E-6 L 0.19359 4.44444E-6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ltrapets 43"/>
          <p:cNvSpPr/>
          <p:nvPr/>
        </p:nvSpPr>
        <p:spPr>
          <a:xfrm>
            <a:off x="1523999" y="1386350"/>
            <a:ext cx="7039897" cy="4001728"/>
          </a:xfrm>
          <a:prstGeom prst="trapezoid">
            <a:avLst>
              <a:gd name="adj" fmla="val 30012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88675" y="300480"/>
            <a:ext cx="8543925" cy="743230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latin typeface="Arial Black" panose="020B0A04020102020204" pitchFamily="34" charset="0"/>
              </a:rPr>
              <a:t>Korta handens honnör först</a:t>
            </a:r>
            <a:endParaRPr lang="sv-SE" b="1" spc="400" dirty="0">
              <a:latin typeface="Arial Black" panose="020B0A04020102020204" pitchFamily="34" charset="0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98" y="4618035"/>
            <a:ext cx="941594" cy="16866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831" y="4618035"/>
            <a:ext cx="922431" cy="16892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39" y="4618037"/>
            <a:ext cx="918883" cy="16780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5" name="Bildobjekt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08" y="4618037"/>
            <a:ext cx="924418" cy="1658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9" y="2797924"/>
            <a:ext cx="930783" cy="16839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2" y="2797924"/>
            <a:ext cx="913211" cy="168806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1" y="2797924"/>
            <a:ext cx="943646" cy="16933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2797924"/>
            <a:ext cx="924418" cy="1684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3" y="2797924"/>
            <a:ext cx="895846" cy="16305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56" y="2797924"/>
            <a:ext cx="918882" cy="16523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36" y="2797924"/>
            <a:ext cx="924416" cy="16459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149" y="2797924"/>
            <a:ext cx="906772" cy="1624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71" y="937326"/>
            <a:ext cx="918882" cy="16523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71" y="937326"/>
            <a:ext cx="884922" cy="16432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11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48" y="937326"/>
            <a:ext cx="924417" cy="16587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175796" y="1366199"/>
            <a:ext cx="2242939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3NT och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ska vinna tre stick.</a:t>
            </a:r>
            <a:endParaRPr lang="sv-SE" altLang="sv-SE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5" name="Bildobjekt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5" y="4750903"/>
            <a:ext cx="715051" cy="1102730"/>
          </a:xfrm>
          <a:prstGeom prst="rect">
            <a:avLst/>
          </a:prstGeom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4" y="4750903"/>
            <a:ext cx="715051" cy="1102730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20" y="4750903"/>
            <a:ext cx="715051" cy="1102730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981" y="4750903"/>
            <a:ext cx="715051" cy="1102730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413712" y="5423519"/>
            <a:ext cx="2958753" cy="828432"/>
            <a:chOff x="413712" y="5364525"/>
            <a:chExt cx="2958753" cy="828432"/>
          </a:xfrm>
        </p:grpSpPr>
        <p:sp>
          <p:nvSpPr>
            <p:cNvPr id="50" name="Freeform 23" descr="90 %"/>
            <p:cNvSpPr>
              <a:spLocks/>
            </p:cNvSpPr>
            <p:nvPr/>
          </p:nvSpPr>
          <p:spPr bwMode="ltGray">
            <a:xfrm>
              <a:off x="219211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1" name="Freeform 23" descr="90 %"/>
            <p:cNvSpPr>
              <a:spLocks/>
            </p:cNvSpPr>
            <p:nvPr/>
          </p:nvSpPr>
          <p:spPr bwMode="ltGray">
            <a:xfrm>
              <a:off x="915437" y="5466745"/>
              <a:ext cx="264350" cy="254661"/>
            </a:xfrm>
            <a:custGeom>
              <a:avLst/>
              <a:gdLst>
                <a:gd name="T0" fmla="*/ 2147483647 w 176"/>
                <a:gd name="T1" fmla="*/ 2147483647 h 184"/>
                <a:gd name="T2" fmla="*/ 2147483647 w 176"/>
                <a:gd name="T3" fmla="*/ 2147483647 h 184"/>
                <a:gd name="T4" fmla="*/ 2147483647 w 176"/>
                <a:gd name="T5" fmla="*/ 2147483647 h 184"/>
                <a:gd name="T6" fmla="*/ 2147483647 w 176"/>
                <a:gd name="T7" fmla="*/ 2147483647 h 184"/>
                <a:gd name="T8" fmla="*/ 2147483647 w 176"/>
                <a:gd name="T9" fmla="*/ 2147483647 h 184"/>
                <a:gd name="T10" fmla="*/ 2147483647 w 176"/>
                <a:gd name="T11" fmla="*/ 2147483647 h 184"/>
                <a:gd name="T12" fmla="*/ 2147483647 w 176"/>
                <a:gd name="T13" fmla="*/ 2147483647 h 184"/>
                <a:gd name="T14" fmla="*/ 2147483647 w 176"/>
                <a:gd name="T15" fmla="*/ 2147483647 h 184"/>
                <a:gd name="T16" fmla="*/ 0 w 176"/>
                <a:gd name="T17" fmla="*/ 2147483647 h 184"/>
                <a:gd name="T18" fmla="*/ 2147483647 w 176"/>
                <a:gd name="T19" fmla="*/ 2147483647 h 184"/>
                <a:gd name="T20" fmla="*/ 2147483647 w 176"/>
                <a:gd name="T21" fmla="*/ 2147483647 h 184"/>
                <a:gd name="T22" fmla="*/ 2147483647 w 176"/>
                <a:gd name="T23" fmla="*/ 2147483647 h 184"/>
                <a:gd name="T24" fmla="*/ 2147483647 w 176"/>
                <a:gd name="T25" fmla="*/ 2147483647 h 184"/>
                <a:gd name="T26" fmla="*/ 2147483647 w 176"/>
                <a:gd name="T27" fmla="*/ 2147483647 h 184"/>
                <a:gd name="T28" fmla="*/ 2147483647 w 176"/>
                <a:gd name="T29" fmla="*/ 2147483647 h 184"/>
                <a:gd name="T30" fmla="*/ 2147483647 w 176"/>
                <a:gd name="T31" fmla="*/ 2147483647 h 184"/>
                <a:gd name="T32" fmla="*/ 2147483647 w 176"/>
                <a:gd name="T33" fmla="*/ 2147483647 h 184"/>
                <a:gd name="T34" fmla="*/ 2147483647 w 176"/>
                <a:gd name="T35" fmla="*/ 2147483647 h 184"/>
                <a:gd name="T36" fmla="*/ 2147483647 w 176"/>
                <a:gd name="T37" fmla="*/ 2147483647 h 184"/>
                <a:gd name="T38" fmla="*/ 2147483647 w 176"/>
                <a:gd name="T39" fmla="*/ 0 h 184"/>
                <a:gd name="T40" fmla="*/ 2147483647 w 176"/>
                <a:gd name="T41" fmla="*/ 0 h 184"/>
                <a:gd name="T42" fmla="*/ 2147483647 w 176"/>
                <a:gd name="T43" fmla="*/ 2147483647 h 184"/>
                <a:gd name="T44" fmla="*/ 2147483647 w 176"/>
                <a:gd name="T45" fmla="*/ 2147483647 h 184"/>
                <a:gd name="T46" fmla="*/ 2147483647 w 176"/>
                <a:gd name="T47" fmla="*/ 2147483647 h 184"/>
                <a:gd name="T48" fmla="*/ 2147483647 w 176"/>
                <a:gd name="T49" fmla="*/ 2147483647 h 184"/>
                <a:gd name="T50" fmla="*/ 2147483647 w 176"/>
                <a:gd name="T51" fmla="*/ 2147483647 h 184"/>
                <a:gd name="T52" fmla="*/ 2147483647 w 176"/>
                <a:gd name="T53" fmla="*/ 2147483647 h 184"/>
                <a:gd name="T54" fmla="*/ 2147483647 w 176"/>
                <a:gd name="T55" fmla="*/ 2147483647 h 184"/>
                <a:gd name="T56" fmla="*/ 2147483647 w 176"/>
                <a:gd name="T57" fmla="*/ 2147483647 h 184"/>
                <a:gd name="T58" fmla="*/ 2147483647 w 176"/>
                <a:gd name="T59" fmla="*/ 2147483647 h 184"/>
                <a:gd name="T60" fmla="*/ 2147483647 w 176"/>
                <a:gd name="T61" fmla="*/ 2147483647 h 184"/>
                <a:gd name="T62" fmla="*/ 2147483647 w 176"/>
                <a:gd name="T63" fmla="*/ 2147483647 h 184"/>
                <a:gd name="T64" fmla="*/ 2147483647 w 176"/>
                <a:gd name="T65" fmla="*/ 2147483647 h 184"/>
                <a:gd name="T66" fmla="*/ 2147483647 w 176"/>
                <a:gd name="T67" fmla="*/ 2147483647 h 184"/>
                <a:gd name="T68" fmla="*/ 2147483647 w 176"/>
                <a:gd name="T69" fmla="*/ 2147483647 h 184"/>
                <a:gd name="T70" fmla="*/ 2147483647 w 176"/>
                <a:gd name="T71" fmla="*/ 2147483647 h 184"/>
                <a:gd name="T72" fmla="*/ 2147483647 w 176"/>
                <a:gd name="T73" fmla="*/ 2147483647 h 184"/>
                <a:gd name="T74" fmla="*/ 2147483647 w 176"/>
                <a:gd name="T75" fmla="*/ 2147483647 h 184"/>
                <a:gd name="T76" fmla="*/ 2147483647 w 176"/>
                <a:gd name="T77" fmla="*/ 2147483647 h 184"/>
                <a:gd name="T78" fmla="*/ 2147483647 w 176"/>
                <a:gd name="T79" fmla="*/ 2147483647 h 184"/>
                <a:gd name="T80" fmla="*/ 2147483647 w 176"/>
                <a:gd name="T81" fmla="*/ 2147483647 h 184"/>
                <a:gd name="T82" fmla="*/ 2147483647 w 176"/>
                <a:gd name="T83" fmla="*/ 2147483647 h 184"/>
                <a:gd name="T84" fmla="*/ 2147483647 w 176"/>
                <a:gd name="T85" fmla="*/ 2147483647 h 184"/>
                <a:gd name="T86" fmla="*/ 2147483647 w 176"/>
                <a:gd name="T87" fmla="*/ 2147483647 h 184"/>
                <a:gd name="T88" fmla="*/ 2147483647 w 176"/>
                <a:gd name="T89" fmla="*/ 2147483647 h 184"/>
                <a:gd name="T90" fmla="*/ 2147483647 w 176"/>
                <a:gd name="T91" fmla="*/ 2147483647 h 184"/>
                <a:gd name="T92" fmla="*/ 2147483647 w 176"/>
                <a:gd name="T93" fmla="*/ 214748364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84"/>
                <a:gd name="T143" fmla="*/ 176 w 176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84">
                  <a:moveTo>
                    <a:pt x="68" y="183"/>
                  </a:moveTo>
                  <a:lnTo>
                    <a:pt x="71" y="179"/>
                  </a:lnTo>
                  <a:lnTo>
                    <a:pt x="75" y="173"/>
                  </a:lnTo>
                  <a:lnTo>
                    <a:pt x="79" y="161"/>
                  </a:lnTo>
                  <a:lnTo>
                    <a:pt x="79" y="157"/>
                  </a:lnTo>
                  <a:lnTo>
                    <a:pt x="79" y="154"/>
                  </a:lnTo>
                  <a:lnTo>
                    <a:pt x="79" y="136"/>
                  </a:lnTo>
                  <a:lnTo>
                    <a:pt x="77" y="131"/>
                  </a:lnTo>
                  <a:lnTo>
                    <a:pt x="75" y="130"/>
                  </a:lnTo>
                  <a:lnTo>
                    <a:pt x="70" y="131"/>
                  </a:lnTo>
                  <a:lnTo>
                    <a:pt x="61" y="142"/>
                  </a:lnTo>
                  <a:lnTo>
                    <a:pt x="53" y="150"/>
                  </a:lnTo>
                  <a:lnTo>
                    <a:pt x="44" y="155"/>
                  </a:lnTo>
                  <a:lnTo>
                    <a:pt x="27" y="157"/>
                  </a:lnTo>
                  <a:lnTo>
                    <a:pt x="14" y="152"/>
                  </a:lnTo>
                  <a:lnTo>
                    <a:pt x="7" y="144"/>
                  </a:lnTo>
                  <a:lnTo>
                    <a:pt x="3" y="138"/>
                  </a:lnTo>
                  <a:lnTo>
                    <a:pt x="0" y="126"/>
                  </a:lnTo>
                  <a:lnTo>
                    <a:pt x="0" y="111"/>
                  </a:lnTo>
                  <a:lnTo>
                    <a:pt x="3" y="100"/>
                  </a:lnTo>
                  <a:lnTo>
                    <a:pt x="8" y="88"/>
                  </a:lnTo>
                  <a:lnTo>
                    <a:pt x="15" y="80"/>
                  </a:lnTo>
                  <a:lnTo>
                    <a:pt x="24" y="76"/>
                  </a:lnTo>
                  <a:lnTo>
                    <a:pt x="34" y="75"/>
                  </a:lnTo>
                  <a:lnTo>
                    <a:pt x="47" y="78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76" y="89"/>
                  </a:lnTo>
                  <a:lnTo>
                    <a:pt x="77" y="84"/>
                  </a:lnTo>
                  <a:lnTo>
                    <a:pt x="77" y="80"/>
                  </a:lnTo>
                  <a:lnTo>
                    <a:pt x="72" y="75"/>
                  </a:lnTo>
                  <a:lnTo>
                    <a:pt x="60" y="65"/>
                  </a:lnTo>
                  <a:lnTo>
                    <a:pt x="55" y="55"/>
                  </a:lnTo>
                  <a:lnTo>
                    <a:pt x="51" y="46"/>
                  </a:lnTo>
                  <a:lnTo>
                    <a:pt x="50" y="35"/>
                  </a:lnTo>
                  <a:lnTo>
                    <a:pt x="54" y="19"/>
                  </a:lnTo>
                  <a:lnTo>
                    <a:pt x="60" y="11"/>
                  </a:lnTo>
                  <a:lnTo>
                    <a:pt x="65" y="6"/>
                  </a:lnTo>
                  <a:lnTo>
                    <a:pt x="75" y="1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101" y="3"/>
                  </a:lnTo>
                  <a:lnTo>
                    <a:pt x="110" y="6"/>
                  </a:lnTo>
                  <a:lnTo>
                    <a:pt x="116" y="11"/>
                  </a:lnTo>
                  <a:lnTo>
                    <a:pt x="123" y="23"/>
                  </a:lnTo>
                  <a:lnTo>
                    <a:pt x="125" y="33"/>
                  </a:lnTo>
                  <a:lnTo>
                    <a:pt x="125" y="42"/>
                  </a:lnTo>
                  <a:lnTo>
                    <a:pt x="124" y="45"/>
                  </a:lnTo>
                  <a:lnTo>
                    <a:pt x="122" y="52"/>
                  </a:lnTo>
                  <a:lnTo>
                    <a:pt x="119" y="58"/>
                  </a:lnTo>
                  <a:lnTo>
                    <a:pt x="116" y="63"/>
                  </a:lnTo>
                  <a:lnTo>
                    <a:pt x="113" y="67"/>
                  </a:lnTo>
                  <a:lnTo>
                    <a:pt x="107" y="72"/>
                  </a:lnTo>
                  <a:lnTo>
                    <a:pt x="103" y="75"/>
                  </a:lnTo>
                  <a:lnTo>
                    <a:pt x="99" y="79"/>
                  </a:lnTo>
                  <a:lnTo>
                    <a:pt x="98" y="84"/>
                  </a:lnTo>
                  <a:lnTo>
                    <a:pt x="98" y="88"/>
                  </a:lnTo>
                  <a:lnTo>
                    <a:pt x="103" y="90"/>
                  </a:lnTo>
                  <a:lnTo>
                    <a:pt x="105" y="89"/>
                  </a:lnTo>
                  <a:lnTo>
                    <a:pt x="111" y="86"/>
                  </a:lnTo>
                  <a:lnTo>
                    <a:pt x="116" y="84"/>
                  </a:lnTo>
                  <a:lnTo>
                    <a:pt x="121" y="80"/>
                  </a:lnTo>
                  <a:lnTo>
                    <a:pt x="133" y="77"/>
                  </a:lnTo>
                  <a:lnTo>
                    <a:pt x="146" y="75"/>
                  </a:lnTo>
                  <a:lnTo>
                    <a:pt x="151" y="76"/>
                  </a:lnTo>
                  <a:lnTo>
                    <a:pt x="158" y="79"/>
                  </a:lnTo>
                  <a:lnTo>
                    <a:pt x="161" y="81"/>
                  </a:lnTo>
                  <a:lnTo>
                    <a:pt x="169" y="91"/>
                  </a:lnTo>
                  <a:lnTo>
                    <a:pt x="173" y="100"/>
                  </a:lnTo>
                  <a:lnTo>
                    <a:pt x="174" y="108"/>
                  </a:lnTo>
                  <a:lnTo>
                    <a:pt x="175" y="119"/>
                  </a:lnTo>
                  <a:lnTo>
                    <a:pt x="174" y="128"/>
                  </a:lnTo>
                  <a:lnTo>
                    <a:pt x="173" y="134"/>
                  </a:lnTo>
                  <a:lnTo>
                    <a:pt x="170" y="141"/>
                  </a:lnTo>
                  <a:lnTo>
                    <a:pt x="170" y="139"/>
                  </a:lnTo>
                  <a:lnTo>
                    <a:pt x="173" y="135"/>
                  </a:lnTo>
                  <a:lnTo>
                    <a:pt x="168" y="143"/>
                  </a:lnTo>
                  <a:lnTo>
                    <a:pt x="161" y="152"/>
                  </a:lnTo>
                  <a:lnTo>
                    <a:pt x="148" y="157"/>
                  </a:lnTo>
                  <a:lnTo>
                    <a:pt x="139" y="157"/>
                  </a:lnTo>
                  <a:lnTo>
                    <a:pt x="128" y="153"/>
                  </a:lnTo>
                  <a:lnTo>
                    <a:pt x="117" y="145"/>
                  </a:lnTo>
                  <a:lnTo>
                    <a:pt x="109" y="136"/>
                  </a:lnTo>
                  <a:lnTo>
                    <a:pt x="104" y="131"/>
                  </a:lnTo>
                  <a:lnTo>
                    <a:pt x="99" y="130"/>
                  </a:lnTo>
                  <a:lnTo>
                    <a:pt x="96" y="133"/>
                  </a:lnTo>
                  <a:lnTo>
                    <a:pt x="96" y="143"/>
                  </a:lnTo>
                  <a:lnTo>
                    <a:pt x="96" y="153"/>
                  </a:lnTo>
                  <a:lnTo>
                    <a:pt x="96" y="160"/>
                  </a:lnTo>
                  <a:lnTo>
                    <a:pt x="98" y="167"/>
                  </a:lnTo>
                  <a:lnTo>
                    <a:pt x="99" y="173"/>
                  </a:lnTo>
                  <a:lnTo>
                    <a:pt x="103" y="179"/>
                  </a:lnTo>
                  <a:lnTo>
                    <a:pt x="106" y="183"/>
                  </a:lnTo>
                  <a:lnTo>
                    <a:pt x="68" y="183"/>
                  </a:lnTo>
                </a:path>
              </a:pathLst>
            </a:custGeom>
            <a:solidFill>
              <a:schemeClr val="bg2">
                <a:lumMod val="75000"/>
              </a:schemeClr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413712" y="5364525"/>
              <a:ext cx="2958753" cy="82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På      A faller      J och 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400" dirty="0" smtClean="0">
                  <a:latin typeface="+mn-lt"/>
                </a:rPr>
                <a:t>Syd vinner fyra stick!</a:t>
              </a:r>
              <a:endParaRPr lang="sv-SE" altLang="sv-SE" sz="2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2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0749" y="229836"/>
            <a:ext cx="5157054" cy="795094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Blockera en färg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grpSp>
        <p:nvGrpSpPr>
          <p:cNvPr id="37" name="Grupp 36"/>
          <p:cNvGrpSpPr/>
          <p:nvPr/>
        </p:nvGrpSpPr>
        <p:grpSpPr>
          <a:xfrm>
            <a:off x="358580" y="311505"/>
            <a:ext cx="1222327" cy="3642891"/>
            <a:chOff x="664310" y="1251435"/>
            <a:chExt cx="819162" cy="2441341"/>
          </a:xfrm>
          <a:scene3d>
            <a:camera prst="orthographicFront">
              <a:rot lat="3000000" lon="0" rev="0"/>
            </a:camera>
            <a:lightRig rig="threePt" dir="t"/>
          </a:scene3d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275" y="1251435"/>
              <a:ext cx="809233" cy="12709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10" y="1619871"/>
              <a:ext cx="819162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757" y="2021653"/>
              <a:ext cx="804268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10" y="2421834"/>
              <a:ext cx="819162" cy="12709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36" name="Grupp 35"/>
          <p:cNvGrpSpPr/>
          <p:nvPr/>
        </p:nvGrpSpPr>
        <p:grpSpPr>
          <a:xfrm>
            <a:off x="1872948" y="311505"/>
            <a:ext cx="1229736" cy="3677697"/>
            <a:chOff x="1772325" y="1251435"/>
            <a:chExt cx="824127" cy="2464667"/>
          </a:xfrm>
          <a:scene3d>
            <a:camera prst="orthographicFront">
              <a:rot lat="3000000" lon="0" rev="0"/>
            </a:camera>
            <a:lightRig rig="threePt" dir="t"/>
          </a:scene3d>
        </p:grpSpPr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772" y="1251435"/>
              <a:ext cx="809233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325" y="1638932"/>
              <a:ext cx="824127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807" y="2024734"/>
              <a:ext cx="819162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254" y="2420337"/>
              <a:ext cx="804268" cy="12957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35" name="Grupp 34"/>
          <p:cNvGrpSpPr/>
          <p:nvPr/>
        </p:nvGrpSpPr>
        <p:grpSpPr>
          <a:xfrm>
            <a:off x="3379509" y="501016"/>
            <a:ext cx="1237143" cy="2535787"/>
            <a:chOff x="2781971" y="1251435"/>
            <a:chExt cx="829091" cy="1699398"/>
          </a:xfrm>
          <a:scene3d>
            <a:camera prst="orthographicFront">
              <a:rot lat="3000000" lon="0" rev="0"/>
            </a:camera>
            <a:lightRig rig="threePt" dir="t"/>
          </a:scene3d>
        </p:grpSpPr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971" y="1251435"/>
              <a:ext cx="829091" cy="130073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1971" y="1669962"/>
              <a:ext cx="829091" cy="128087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34" name="Grupp 33"/>
          <p:cNvGrpSpPr/>
          <p:nvPr/>
        </p:nvGrpSpPr>
        <p:grpSpPr>
          <a:xfrm>
            <a:off x="4864337" y="374676"/>
            <a:ext cx="1237143" cy="3124383"/>
            <a:chOff x="3870189" y="1251435"/>
            <a:chExt cx="829091" cy="2093855"/>
          </a:xfrm>
          <a:scene3d>
            <a:camera prst="orthographicFront">
              <a:rot lat="3000000" lon="0" rev="0"/>
            </a:camera>
            <a:lightRig rig="threePt" dir="t"/>
          </a:scene3d>
        </p:grpSpPr>
        <p:pic>
          <p:nvPicPr>
            <p:cNvPr id="29" name="Bildobjekt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189" y="1251435"/>
              <a:ext cx="829091" cy="12957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6" name="Bildobjekt 2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5153" y="1663750"/>
              <a:ext cx="819162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0118" y="2069383"/>
              <a:ext cx="809233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33" name="Grupp 32"/>
          <p:cNvGrpSpPr/>
          <p:nvPr/>
        </p:nvGrpSpPr>
        <p:grpSpPr>
          <a:xfrm rot="21188832">
            <a:off x="828756" y="3792322"/>
            <a:ext cx="3994902" cy="2973643"/>
            <a:chOff x="1464241" y="4005165"/>
            <a:chExt cx="2224244" cy="1655637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29751">
              <a:off x="1464241" y="4073606"/>
              <a:ext cx="829091" cy="12709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5843">
              <a:off x="1562912" y="4047378"/>
              <a:ext cx="809232" cy="128087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28223">
              <a:off x="1675825" y="4027010"/>
              <a:ext cx="814197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69440">
              <a:off x="1810027" y="4012091"/>
              <a:ext cx="829091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7767">
              <a:off x="1951782" y="4005165"/>
              <a:ext cx="824127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14484">
              <a:off x="2078203" y="4006177"/>
              <a:ext cx="824126" cy="129576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3" name="Bildobjekt 2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956" y="4017195"/>
              <a:ext cx="814197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2" name="Bildobjekt 21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366">
              <a:off x="2324701" y="4051346"/>
              <a:ext cx="824127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94705">
              <a:off x="2475622" y="4082195"/>
              <a:ext cx="829091" cy="128087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5" name="Bildobjekt 24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46663">
              <a:off x="2611027" y="4168278"/>
              <a:ext cx="824126" cy="12709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7" name="Bildobjekt 26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9012">
              <a:off x="2708751" y="4236839"/>
              <a:ext cx="829091" cy="123619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2676">
              <a:off x="2790125" y="4302855"/>
              <a:ext cx="819162" cy="12759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2471">
              <a:off x="2864359" y="4389860"/>
              <a:ext cx="824126" cy="12709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pic>
        <p:nvPicPr>
          <p:cNvPr id="38" name="Bildobjekt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32633" y="282963"/>
            <a:ext cx="3365284" cy="2767824"/>
          </a:xfrm>
          <a:prstGeom prst="rect">
            <a:avLst/>
          </a:prstGeom>
        </p:spPr>
      </p:pic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4988993" y="3273014"/>
            <a:ext cx="4735111" cy="304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K </a:t>
            </a:r>
            <a:r>
              <a:rPr lang="sv-SE" altLang="sv-SE" sz="2400" dirty="0" smtClean="0">
                <a:latin typeface="+mn-lt"/>
              </a:rPr>
              <a:t>–</a:t>
            </a:r>
            <a:r>
              <a:rPr lang="sv-SE" altLang="sv-SE" sz="2400" b="1" dirty="0" smtClean="0">
                <a:latin typeface="+mn-lt"/>
              </a:rPr>
              <a:t> </a:t>
            </a:r>
            <a:r>
              <a:rPr lang="sv-SE" altLang="sv-SE" sz="2400" dirty="0" smtClean="0">
                <a:latin typeface="+mn-lt"/>
              </a:rPr>
              <a:t>Vi ska ta </a:t>
            </a:r>
            <a:r>
              <a:rPr lang="sv-SE" altLang="sv-SE" sz="2400" b="1" dirty="0" smtClean="0">
                <a:latin typeface="+mn-lt"/>
              </a:rPr>
              <a:t>9 stick</a:t>
            </a:r>
          </a:p>
          <a:p>
            <a:pPr marL="360363" indent="-360363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R </a:t>
            </a:r>
            <a:r>
              <a:rPr lang="sv-SE" altLang="sv-SE" sz="2400" dirty="0" smtClean="0">
                <a:latin typeface="+mn-lt"/>
              </a:rPr>
              <a:t>–</a:t>
            </a:r>
            <a:r>
              <a:rPr lang="sv-SE" altLang="sv-SE" sz="2400" b="1" dirty="0" smtClean="0">
                <a:latin typeface="+mn-lt"/>
              </a:rPr>
              <a:t> </a:t>
            </a:r>
            <a:r>
              <a:rPr lang="sv-SE" altLang="sv-SE" sz="2400" dirty="0" smtClean="0">
                <a:latin typeface="+mn-lt"/>
              </a:rPr>
              <a:t>Vi har </a:t>
            </a:r>
            <a:r>
              <a:rPr lang="sv-SE" altLang="sv-SE" sz="2400" b="1" dirty="0" smtClean="0">
                <a:latin typeface="+mn-lt"/>
              </a:rPr>
              <a:t>6</a:t>
            </a:r>
            <a:r>
              <a:rPr lang="sv-SE" altLang="sv-SE" sz="2400" dirty="0" smtClean="0">
                <a:latin typeface="+mn-lt"/>
              </a:rPr>
              <a:t> </a:t>
            </a:r>
            <a:r>
              <a:rPr lang="sv-SE" altLang="sv-SE" sz="2400" b="1" dirty="0" smtClean="0">
                <a:latin typeface="+mn-lt"/>
              </a:rPr>
              <a:t>säkra</a:t>
            </a:r>
            <a:r>
              <a:rPr lang="sv-SE" altLang="sv-SE" sz="2400" dirty="0" smtClean="0">
                <a:latin typeface="+mn-lt"/>
              </a:rPr>
              <a:t> stick</a:t>
            </a:r>
          </a:p>
          <a:p>
            <a:pPr marL="452438" indent="-452438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A</a:t>
            </a:r>
            <a:r>
              <a:rPr lang="sv-SE" altLang="sv-SE" sz="2400" dirty="0" smtClean="0">
                <a:latin typeface="+mn-lt"/>
              </a:rPr>
              <a:t> – Vi måste odla </a:t>
            </a:r>
            <a:r>
              <a:rPr lang="sv-SE" altLang="sv-SE" sz="2400" b="1" dirty="0" smtClean="0">
                <a:latin typeface="+mn-lt"/>
              </a:rPr>
              <a:t>3 stick</a:t>
            </a:r>
            <a:r>
              <a:rPr lang="sv-SE" altLang="sv-SE" sz="2400" dirty="0" smtClean="0">
                <a:latin typeface="+mn-lt"/>
              </a:rPr>
              <a:t> i hjärter.</a:t>
            </a:r>
            <a:br>
              <a:rPr lang="sv-SE" altLang="sv-SE" sz="2400" dirty="0" smtClean="0">
                <a:latin typeface="+mn-lt"/>
              </a:rPr>
            </a:br>
            <a:r>
              <a:rPr lang="sv-SE" altLang="sv-SE" sz="2400" dirty="0" smtClean="0">
                <a:latin typeface="+mn-lt"/>
              </a:rPr>
              <a:t>Det finns en fara om spadern sitter 5-3 eller 6-2.</a:t>
            </a:r>
          </a:p>
          <a:p>
            <a:pPr marL="452438" indent="-452438"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V</a:t>
            </a:r>
            <a:r>
              <a:rPr lang="sv-SE" altLang="sv-SE" sz="2400" dirty="0" smtClean="0">
                <a:latin typeface="+mn-lt"/>
              </a:rPr>
              <a:t> – Vi ska släppa de två första spadersticket och sedan spela hjärter.</a:t>
            </a:r>
            <a:endParaRPr lang="sv-SE" altLang="sv-SE" sz="2400" dirty="0">
              <a:latin typeface="+mn-lt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213777" y="3452283"/>
            <a:ext cx="1341520" cy="397545"/>
            <a:chOff x="213777" y="3452283"/>
            <a:chExt cx="1341520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213777" y="3452283"/>
              <a:ext cx="134152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Utspel: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41" name="Freeform 20" descr="90 %"/>
            <p:cNvSpPr>
              <a:spLocks/>
            </p:cNvSpPr>
            <p:nvPr/>
          </p:nvSpPr>
          <p:spPr bwMode="auto">
            <a:xfrm>
              <a:off x="1101128" y="3565866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6146678" y="2809380"/>
            <a:ext cx="2085084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Syd spelar 3NT.</a:t>
            </a:r>
            <a:endParaRPr lang="sv-SE" altLang="sv-SE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Rektangulär 20"/>
          <p:cNvSpPr/>
          <p:nvPr/>
        </p:nvSpPr>
        <p:spPr>
          <a:xfrm>
            <a:off x="6129495" y="221064"/>
            <a:ext cx="2100105" cy="653143"/>
          </a:xfrm>
          <a:prstGeom prst="wedgeRectCallout">
            <a:avLst>
              <a:gd name="adj1" fmla="val 73183"/>
              <a:gd name="adj2" fmla="val 9531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 minst 30 sek</a:t>
            </a:r>
          </a:p>
          <a:p>
            <a:pPr algn="ctr"/>
            <a:r>
              <a:rPr lang="sv-S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för en KRAV-analys</a:t>
            </a:r>
            <a:endParaRPr lang="sv-S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16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047780" y="1058757"/>
            <a:ext cx="7836310" cy="4060721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9" name="Bildobjekt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4" y="2691396"/>
            <a:ext cx="959664" cy="1516506"/>
          </a:xfrm>
          <a:prstGeom prst="rect">
            <a:avLst/>
          </a:prstGeom>
          <a:ln>
            <a:solidFill>
              <a:srgbClr val="DDDDDD"/>
            </a:solidFill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0749" y="229836"/>
            <a:ext cx="5157054" cy="795094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Blockera en färg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233441" y="1613650"/>
            <a:ext cx="1341520" cy="397545"/>
            <a:chOff x="213777" y="3452283"/>
            <a:chExt cx="1341520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213777" y="3452283"/>
              <a:ext cx="134152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Utspel: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41" name="Freeform 20" descr="90 %"/>
            <p:cNvSpPr>
              <a:spLocks/>
            </p:cNvSpPr>
            <p:nvPr/>
          </p:nvSpPr>
          <p:spPr bwMode="auto">
            <a:xfrm>
              <a:off x="1101128" y="3565866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20" name="Bildobjekt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" y="2691396"/>
            <a:ext cx="970408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6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0" y="2691396"/>
            <a:ext cx="947025" cy="1496533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5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8" y="2707395"/>
            <a:ext cx="970408" cy="1508224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8" y="2691396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06" y="2710318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31" y="2707395"/>
            <a:ext cx="976254" cy="1508225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grpSp>
        <p:nvGrpSpPr>
          <p:cNvPr id="57" name="Grupp 56"/>
          <p:cNvGrpSpPr/>
          <p:nvPr/>
        </p:nvGrpSpPr>
        <p:grpSpPr>
          <a:xfrm>
            <a:off x="511509" y="5192591"/>
            <a:ext cx="2436018" cy="1013098"/>
            <a:chOff x="444834" y="4922205"/>
            <a:chExt cx="2436018" cy="1013098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444834" y="4922205"/>
              <a:ext cx="2436018" cy="101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Denna situation löste Du inte, eftersom Väst har      A.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blackWhite">
            <a:xfrm>
              <a:off x="1459602" y="5585309"/>
              <a:ext cx="246293" cy="260612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57155" y="1305044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3NT.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964187"/>
            <a:ext cx="955144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33" y="964187"/>
            <a:ext cx="966863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17" y="96418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18" y="964187"/>
            <a:ext cx="966863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02" y="964187"/>
            <a:ext cx="955144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964187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55" name="Bildobjekt 5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85" y="2708527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7" y="2708527"/>
            <a:ext cx="984441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270852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4479047"/>
            <a:ext cx="978580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51" y="4479047"/>
            <a:ext cx="955142" cy="1511822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96" y="4479047"/>
            <a:ext cx="961003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2" y="4479047"/>
            <a:ext cx="978581" cy="1505959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6" y="4479047"/>
            <a:ext cx="978581" cy="1511817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4479047"/>
            <a:ext cx="972722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5853" y="4778865"/>
            <a:ext cx="715051" cy="1102730"/>
          </a:xfrm>
          <a:prstGeom prst="rect">
            <a:avLst/>
          </a:prstGeom>
        </p:spPr>
      </p:pic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3352780" y="2962394"/>
            <a:ext cx="3486170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Sedan vinner Väst ytterligare två spaderstick, dvs totalt fem stick och en straff i kontraktet.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91" name="Bildobjekt 9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5879" y="4778865"/>
            <a:ext cx="715051" cy="1102730"/>
          </a:xfrm>
          <a:prstGeom prst="rect">
            <a:avLst/>
          </a:prstGeom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16" y="4585026"/>
            <a:ext cx="715051" cy="1102730"/>
          </a:xfrm>
          <a:prstGeom prst="rect">
            <a:avLst/>
          </a:prstGeom>
        </p:spPr>
      </p:pic>
      <p:pic>
        <p:nvPicPr>
          <p:cNvPr id="92" name="Bildobjekt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879" y="4778865"/>
            <a:ext cx="715051" cy="1102730"/>
          </a:xfrm>
          <a:prstGeom prst="rect">
            <a:avLst/>
          </a:prstGeom>
        </p:spPr>
      </p:pic>
      <p:pic>
        <p:nvPicPr>
          <p:cNvPr id="93" name="Bildobjekt 9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16905" y="4778865"/>
            <a:ext cx="715051" cy="1102730"/>
          </a:xfrm>
          <a:prstGeom prst="rect">
            <a:avLst/>
          </a:prstGeom>
        </p:spPr>
      </p:pic>
      <p:pic>
        <p:nvPicPr>
          <p:cNvPr id="94" name="Bildobjekt 9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35980" y="4778865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7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85185E-6 L 0.21283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48148E-6 L -0.00304 0.11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7 L -0.10417 -0.00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48148E-6 L -0.00129 -0.109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85185E-6 L 0.18141 0.000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48148E-6 L -0.00128 0.1122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3.7037E-7 L -0.15513 -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1.48148E-6 L -0.00096 -0.11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1.11111E-6 L 0.15416 1.11111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48148E-6 L -0.00288 0.111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3.7037E-7 L -0.12756 0.0009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4.44444E-6 L -0.00144 -0.1090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1.48148E-6 L -0.00144 0.1067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7 L -0.23253 0.0009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48148E-6 L -0.00336 -0.1099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615E-6 7.40741E-7 L 0.23558 -0.00162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009680" y="1020657"/>
            <a:ext cx="7836310" cy="4060721"/>
          </a:xfrm>
          <a:prstGeom prst="trapezoid">
            <a:avLst>
              <a:gd name="adj" fmla="val 35663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5" name="Bildobjekt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85" y="2699002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0749" y="229836"/>
            <a:ext cx="5157054" cy="795094"/>
          </a:xfrm>
        </p:spPr>
        <p:txBody>
          <a:bodyPr>
            <a:normAutofit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Blockera en färg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grpSp>
        <p:nvGrpSpPr>
          <p:cNvPr id="10" name="Grupp 9"/>
          <p:cNvGrpSpPr/>
          <p:nvPr/>
        </p:nvGrpSpPr>
        <p:grpSpPr>
          <a:xfrm>
            <a:off x="233441" y="1613650"/>
            <a:ext cx="1341520" cy="397545"/>
            <a:chOff x="213777" y="3452283"/>
            <a:chExt cx="1341520" cy="397545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213777" y="3452283"/>
              <a:ext cx="1341520" cy="39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Utspel:    K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41" name="Freeform 20" descr="90 %"/>
            <p:cNvSpPr>
              <a:spLocks/>
            </p:cNvSpPr>
            <p:nvPr/>
          </p:nvSpPr>
          <p:spPr bwMode="auto">
            <a:xfrm>
              <a:off x="1101128" y="3565866"/>
              <a:ext cx="140408" cy="151338"/>
            </a:xfrm>
            <a:custGeom>
              <a:avLst/>
              <a:gdLst>
                <a:gd name="T0" fmla="*/ 2147483646 w 154"/>
                <a:gd name="T1" fmla="*/ 2147483646 h 180"/>
                <a:gd name="T2" fmla="*/ 2147483646 w 154"/>
                <a:gd name="T3" fmla="*/ 2147483646 h 180"/>
                <a:gd name="T4" fmla="*/ 2147483646 w 154"/>
                <a:gd name="T5" fmla="*/ 2147483646 h 180"/>
                <a:gd name="T6" fmla="*/ 2147483646 w 154"/>
                <a:gd name="T7" fmla="*/ 2147483646 h 180"/>
                <a:gd name="T8" fmla="*/ 2147483646 w 154"/>
                <a:gd name="T9" fmla="*/ 2147483646 h 180"/>
                <a:gd name="T10" fmla="*/ 2147483646 w 154"/>
                <a:gd name="T11" fmla="*/ 2147483646 h 180"/>
                <a:gd name="T12" fmla="*/ 2147483646 w 154"/>
                <a:gd name="T13" fmla="*/ 2147483646 h 180"/>
                <a:gd name="T14" fmla="*/ 2147483646 w 154"/>
                <a:gd name="T15" fmla="*/ 2147483646 h 180"/>
                <a:gd name="T16" fmla="*/ 2147483646 w 154"/>
                <a:gd name="T17" fmla="*/ 2147483646 h 180"/>
                <a:gd name="T18" fmla="*/ 2147483646 w 154"/>
                <a:gd name="T19" fmla="*/ 2147483646 h 180"/>
                <a:gd name="T20" fmla="*/ 2147483646 w 154"/>
                <a:gd name="T21" fmla="*/ 2147483646 h 180"/>
                <a:gd name="T22" fmla="*/ 2147483646 w 154"/>
                <a:gd name="T23" fmla="*/ 2147483646 h 180"/>
                <a:gd name="T24" fmla="*/ 2147483646 w 154"/>
                <a:gd name="T25" fmla="*/ 2147483646 h 180"/>
                <a:gd name="T26" fmla="*/ 2147483646 w 154"/>
                <a:gd name="T27" fmla="*/ 2147483646 h 180"/>
                <a:gd name="T28" fmla="*/ 2147483646 w 154"/>
                <a:gd name="T29" fmla="*/ 2147483646 h 180"/>
                <a:gd name="T30" fmla="*/ 2147483646 w 154"/>
                <a:gd name="T31" fmla="*/ 2147483646 h 180"/>
                <a:gd name="T32" fmla="*/ 2147483646 w 154"/>
                <a:gd name="T33" fmla="*/ 2147483646 h 180"/>
                <a:gd name="T34" fmla="*/ 2147483646 w 154"/>
                <a:gd name="T35" fmla="*/ 2147483646 h 180"/>
                <a:gd name="T36" fmla="*/ 2147483646 w 154"/>
                <a:gd name="T37" fmla="*/ 2147483646 h 180"/>
                <a:gd name="T38" fmla="*/ 2147483646 w 154"/>
                <a:gd name="T39" fmla="*/ 2147483646 h 180"/>
                <a:gd name="T40" fmla="*/ 2147483646 w 154"/>
                <a:gd name="T41" fmla="*/ 2147483646 h 180"/>
                <a:gd name="T42" fmla="*/ 2147483646 w 154"/>
                <a:gd name="T43" fmla="*/ 2147483646 h 180"/>
                <a:gd name="T44" fmla="*/ 2147483646 w 154"/>
                <a:gd name="T45" fmla="*/ 2147483646 h 180"/>
                <a:gd name="T46" fmla="*/ 2147483646 w 154"/>
                <a:gd name="T47" fmla="*/ 2147483646 h 180"/>
                <a:gd name="T48" fmla="*/ 2147483646 w 154"/>
                <a:gd name="T49" fmla="*/ 2147483646 h 180"/>
                <a:gd name="T50" fmla="*/ 2147483646 w 154"/>
                <a:gd name="T51" fmla="*/ 2147483646 h 180"/>
                <a:gd name="T52" fmla="*/ 2147483646 w 154"/>
                <a:gd name="T53" fmla="*/ 2147483646 h 180"/>
                <a:gd name="T54" fmla="*/ 2147483646 w 154"/>
                <a:gd name="T55" fmla="*/ 2147483646 h 180"/>
                <a:gd name="T56" fmla="*/ 2147483646 w 154"/>
                <a:gd name="T57" fmla="*/ 0 h 180"/>
                <a:gd name="T58" fmla="*/ 2147483646 w 154"/>
                <a:gd name="T59" fmla="*/ 2147483646 h 180"/>
                <a:gd name="T60" fmla="*/ 2147483646 w 154"/>
                <a:gd name="T61" fmla="*/ 2147483646 h 180"/>
                <a:gd name="T62" fmla="*/ 2147483646 w 154"/>
                <a:gd name="T63" fmla="*/ 2147483646 h 180"/>
                <a:gd name="T64" fmla="*/ 2147483646 w 154"/>
                <a:gd name="T65" fmla="*/ 2147483646 h 180"/>
                <a:gd name="T66" fmla="*/ 2147483646 w 154"/>
                <a:gd name="T67" fmla="*/ 2147483646 h 180"/>
                <a:gd name="T68" fmla="*/ 2147483646 w 154"/>
                <a:gd name="T69" fmla="*/ 2147483646 h 180"/>
                <a:gd name="T70" fmla="*/ 0 w 154"/>
                <a:gd name="T71" fmla="*/ 2147483646 h 180"/>
                <a:gd name="T72" fmla="*/ 2147483646 w 154"/>
                <a:gd name="T73" fmla="*/ 2147483646 h 180"/>
                <a:gd name="T74" fmla="*/ 2147483646 w 154"/>
                <a:gd name="T75" fmla="*/ 2147483646 h 180"/>
                <a:gd name="T76" fmla="*/ 2147483646 w 154"/>
                <a:gd name="T77" fmla="*/ 2147483646 h 180"/>
                <a:gd name="T78" fmla="*/ 2147483646 w 154"/>
                <a:gd name="T79" fmla="*/ 2147483646 h 180"/>
                <a:gd name="T80" fmla="*/ 2147483646 w 154"/>
                <a:gd name="T81" fmla="*/ 2147483646 h 180"/>
                <a:gd name="T82" fmla="*/ 2147483646 w 154"/>
                <a:gd name="T83" fmla="*/ 2147483646 h 180"/>
                <a:gd name="T84" fmla="*/ 2147483646 w 154"/>
                <a:gd name="T85" fmla="*/ 2147483646 h 180"/>
                <a:gd name="T86" fmla="*/ 2147483646 w 154"/>
                <a:gd name="T87" fmla="*/ 2147483646 h 180"/>
                <a:gd name="T88" fmla="*/ 2147483646 w 154"/>
                <a:gd name="T89" fmla="*/ 2147483646 h 180"/>
                <a:gd name="T90" fmla="*/ 2147483646 w 154"/>
                <a:gd name="T91" fmla="*/ 2147483646 h 180"/>
                <a:gd name="T92" fmla="*/ 2147483646 w 154"/>
                <a:gd name="T93" fmla="*/ 2147483646 h 180"/>
                <a:gd name="T94" fmla="*/ 2147483646 w 154"/>
                <a:gd name="T95" fmla="*/ 2147483646 h 180"/>
                <a:gd name="T96" fmla="*/ 2147483646 w 154"/>
                <a:gd name="T97" fmla="*/ 2147483646 h 180"/>
                <a:gd name="T98" fmla="*/ 2147483646 w 154"/>
                <a:gd name="T99" fmla="*/ 2147483646 h 180"/>
                <a:gd name="T100" fmla="*/ 2147483646 w 154"/>
                <a:gd name="T101" fmla="*/ 2147483646 h 180"/>
                <a:gd name="T102" fmla="*/ 2147483646 w 154"/>
                <a:gd name="T103" fmla="*/ 2147483646 h 180"/>
                <a:gd name="T104" fmla="*/ 2147483646 w 154"/>
                <a:gd name="T105" fmla="*/ 2147483646 h 180"/>
                <a:gd name="T106" fmla="*/ 2147483646 w 154"/>
                <a:gd name="T107" fmla="*/ 2147483646 h 180"/>
                <a:gd name="T108" fmla="*/ 2147483646 w 154"/>
                <a:gd name="T109" fmla="*/ 2147483646 h 180"/>
                <a:gd name="T110" fmla="*/ 2147483646 w 154"/>
                <a:gd name="T111" fmla="*/ 2147483646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4"/>
                <a:gd name="T169" fmla="*/ 0 h 180"/>
                <a:gd name="T170" fmla="*/ 154 w 154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4" h="180">
                  <a:moveTo>
                    <a:pt x="78" y="179"/>
                  </a:moveTo>
                  <a:lnTo>
                    <a:pt x="97" y="179"/>
                  </a:lnTo>
                  <a:lnTo>
                    <a:pt x="97" y="178"/>
                  </a:lnTo>
                  <a:lnTo>
                    <a:pt x="89" y="166"/>
                  </a:lnTo>
                  <a:lnTo>
                    <a:pt x="86" y="153"/>
                  </a:lnTo>
                  <a:lnTo>
                    <a:pt x="86" y="130"/>
                  </a:lnTo>
                  <a:lnTo>
                    <a:pt x="87" y="130"/>
                  </a:lnTo>
                  <a:lnTo>
                    <a:pt x="93" y="148"/>
                  </a:lnTo>
                  <a:lnTo>
                    <a:pt x="99" y="155"/>
                  </a:lnTo>
                  <a:lnTo>
                    <a:pt x="106" y="160"/>
                  </a:lnTo>
                  <a:lnTo>
                    <a:pt x="114" y="163"/>
                  </a:lnTo>
                  <a:lnTo>
                    <a:pt x="119" y="164"/>
                  </a:lnTo>
                  <a:lnTo>
                    <a:pt x="123" y="165"/>
                  </a:lnTo>
                  <a:lnTo>
                    <a:pt x="131" y="163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50" y="143"/>
                  </a:lnTo>
                  <a:lnTo>
                    <a:pt x="153" y="126"/>
                  </a:lnTo>
                  <a:lnTo>
                    <a:pt x="153" y="121"/>
                  </a:lnTo>
                  <a:lnTo>
                    <a:pt x="152" y="117"/>
                  </a:lnTo>
                  <a:lnTo>
                    <a:pt x="150" y="108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15" y="58"/>
                  </a:lnTo>
                  <a:lnTo>
                    <a:pt x="117" y="59"/>
                  </a:lnTo>
                  <a:lnTo>
                    <a:pt x="95" y="31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58" y="31"/>
                  </a:lnTo>
                  <a:lnTo>
                    <a:pt x="37" y="59"/>
                  </a:lnTo>
                  <a:lnTo>
                    <a:pt x="38" y="58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3" y="108"/>
                  </a:lnTo>
                  <a:lnTo>
                    <a:pt x="0" y="125"/>
                  </a:lnTo>
                  <a:lnTo>
                    <a:pt x="3" y="143"/>
                  </a:lnTo>
                  <a:lnTo>
                    <a:pt x="13" y="158"/>
                  </a:lnTo>
                  <a:lnTo>
                    <a:pt x="21" y="163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9" y="163"/>
                  </a:lnTo>
                  <a:lnTo>
                    <a:pt x="47" y="160"/>
                  </a:lnTo>
                  <a:lnTo>
                    <a:pt x="54" y="155"/>
                  </a:lnTo>
                  <a:lnTo>
                    <a:pt x="60" y="148"/>
                  </a:lnTo>
                  <a:lnTo>
                    <a:pt x="64" y="140"/>
                  </a:lnTo>
                  <a:lnTo>
                    <a:pt x="66" y="130"/>
                  </a:lnTo>
                  <a:lnTo>
                    <a:pt x="67" y="130"/>
                  </a:lnTo>
                  <a:lnTo>
                    <a:pt x="67" y="153"/>
                  </a:lnTo>
                  <a:lnTo>
                    <a:pt x="64" y="166"/>
                  </a:lnTo>
                  <a:lnTo>
                    <a:pt x="56" y="178"/>
                  </a:lnTo>
                  <a:lnTo>
                    <a:pt x="56" y="179"/>
                  </a:lnTo>
                  <a:lnTo>
                    <a:pt x="76" y="179"/>
                  </a:lnTo>
                  <a:lnTo>
                    <a:pt x="78" y="179"/>
                  </a:lnTo>
                </a:path>
              </a:pathLst>
            </a:custGeom>
            <a:pattFill prst="pct90">
              <a:fgClr>
                <a:srgbClr val="000080"/>
              </a:fgClr>
              <a:bgClr>
                <a:schemeClr val="tx1"/>
              </a:bgClr>
            </a:patt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20" name="Bildobjekt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8" y="2691396"/>
            <a:ext cx="970408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6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50" y="2691396"/>
            <a:ext cx="947025" cy="1496533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4" name="Bildobjekt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35" y="2691396"/>
            <a:ext cx="976254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5" name="Bildobjekt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98" y="2707395"/>
            <a:ext cx="970408" cy="1508224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8" y="2691396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606" y="2710318"/>
            <a:ext cx="947025" cy="1502379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31" y="2707395"/>
            <a:ext cx="976254" cy="1508225"/>
          </a:xfrm>
          <a:prstGeom prst="rect">
            <a:avLst/>
          </a:prstGeom>
          <a:ln w="6350">
            <a:solidFill>
              <a:srgbClr val="DDDDDD"/>
            </a:solidFill>
          </a:ln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257155" y="1305044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3NT.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964187"/>
            <a:ext cx="955144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33" y="964187"/>
            <a:ext cx="966863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17" y="96418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18" y="964187"/>
            <a:ext cx="966863" cy="150010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02" y="964187"/>
            <a:ext cx="955144" cy="1505963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964187"/>
            <a:ext cx="972722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2" name="Bildobjekt 6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68" y="4479047"/>
            <a:ext cx="978580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3" name="Bildobjekt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51" y="4479047"/>
            <a:ext cx="955142" cy="1511822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4" name="Bildobjekt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96" y="4479047"/>
            <a:ext cx="961003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5" name="Bildobjekt 6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02" y="4479047"/>
            <a:ext cx="978581" cy="1505959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6" name="Bildobjekt 6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86" y="4479047"/>
            <a:ext cx="978581" cy="1511817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7" name="Bildobjekt 6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68" y="4479047"/>
            <a:ext cx="972722" cy="150010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88" name="Bildobjekt 8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35853" y="4778865"/>
            <a:ext cx="715051" cy="1102730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19" y="2710446"/>
            <a:ext cx="959664" cy="1516506"/>
          </a:xfrm>
          <a:prstGeom prst="rect">
            <a:avLst/>
          </a:prstGeom>
          <a:ln>
            <a:solidFill>
              <a:srgbClr val="DDDDDD"/>
            </a:solidFill>
          </a:ln>
        </p:spPr>
      </p:pic>
      <p:pic>
        <p:nvPicPr>
          <p:cNvPr id="91" name="Bildobjekt 9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35879" y="4778865"/>
            <a:ext cx="715051" cy="1102730"/>
          </a:xfrm>
          <a:prstGeom prst="rect">
            <a:avLst/>
          </a:prstGeom>
        </p:spPr>
      </p:pic>
      <p:pic>
        <p:nvPicPr>
          <p:cNvPr id="86" name="Bildobjekt 8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16" y="4585026"/>
            <a:ext cx="715051" cy="1102730"/>
          </a:xfrm>
          <a:prstGeom prst="rect">
            <a:avLst/>
          </a:prstGeom>
        </p:spPr>
      </p:pic>
      <p:pic>
        <p:nvPicPr>
          <p:cNvPr id="92" name="Bildobjekt 9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6879" y="4778865"/>
            <a:ext cx="715051" cy="1102730"/>
          </a:xfrm>
          <a:prstGeom prst="rect">
            <a:avLst/>
          </a:prstGeom>
        </p:spPr>
      </p:pic>
      <p:pic>
        <p:nvPicPr>
          <p:cNvPr id="58" name="Bildobjekt 5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7" y="2708527"/>
            <a:ext cx="984441" cy="1505961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pic>
        <p:nvPicPr>
          <p:cNvPr id="61" name="Bildobjekt 6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2708527"/>
            <a:ext cx="949280" cy="1505960"/>
          </a:xfrm>
          <a:prstGeom prst="rect">
            <a:avLst/>
          </a:prstGeom>
          <a:ln w="9525">
            <a:solidFill>
              <a:srgbClr val="DDDDDD"/>
            </a:solidFill>
          </a:ln>
        </p:spPr>
      </p:pic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352780" y="2962394"/>
            <a:ext cx="3486170" cy="10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Nu vinner Nord femte sticket och kan ta sina tre hjärterstick för hemgång i kontraktet.</a:t>
            </a:r>
            <a:endParaRPr lang="sv-SE" altLang="sv-SE" sz="2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upp 1"/>
          <p:cNvGrpSpPr/>
          <p:nvPr/>
        </p:nvGrpSpPr>
        <p:grpSpPr>
          <a:xfrm>
            <a:off x="511509" y="5192591"/>
            <a:ext cx="2812716" cy="1013098"/>
            <a:chOff x="511509" y="5192591"/>
            <a:chExt cx="2812716" cy="1013098"/>
          </a:xfrm>
        </p:grpSpPr>
        <p:sp>
          <p:nvSpPr>
            <p:cNvPr id="51" name="Rectangle 3"/>
            <p:cNvSpPr>
              <a:spLocks noChangeArrowheads="1"/>
            </p:cNvSpPr>
            <p:nvPr/>
          </p:nvSpPr>
          <p:spPr bwMode="auto">
            <a:xfrm>
              <a:off x="511509" y="5192591"/>
              <a:ext cx="2812716" cy="1013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SzPct val="10000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SzPct val="10000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sv-SE" altLang="sv-SE" sz="2000" dirty="0" smtClean="0">
                  <a:latin typeface="+mn-lt"/>
                </a:rPr>
                <a:t>Blockering av spaderfärgen lyckades, eftersom </a:t>
              </a:r>
              <a:r>
                <a:rPr lang="sv-SE" altLang="sv-SE" sz="2000" dirty="0">
                  <a:latin typeface="+mn-lt"/>
                </a:rPr>
                <a:t>Ö</a:t>
              </a:r>
              <a:r>
                <a:rPr lang="sv-SE" altLang="sv-SE" sz="2000" dirty="0" smtClean="0">
                  <a:latin typeface="+mn-lt"/>
                </a:rPr>
                <a:t>st hade      A.</a:t>
              </a:r>
              <a:endParaRPr lang="sv-SE" altLang="sv-SE" sz="2000" dirty="0">
                <a:latin typeface="+mn-lt"/>
              </a:endParaRPr>
            </a:p>
          </p:txBody>
        </p:sp>
        <p:sp>
          <p:nvSpPr>
            <p:cNvPr id="52" name="Freeform 21"/>
            <p:cNvSpPr>
              <a:spLocks/>
            </p:cNvSpPr>
            <p:nvPr/>
          </p:nvSpPr>
          <p:spPr bwMode="blackWhite">
            <a:xfrm>
              <a:off x="2602602" y="5855695"/>
              <a:ext cx="246293" cy="260612"/>
            </a:xfrm>
            <a:custGeom>
              <a:avLst/>
              <a:gdLst>
                <a:gd name="T0" fmla="*/ 2147483646 w 159"/>
                <a:gd name="T1" fmla="*/ 2147483646 h 182"/>
                <a:gd name="T2" fmla="*/ 2147483646 w 159"/>
                <a:gd name="T3" fmla="*/ 2147483646 h 182"/>
                <a:gd name="T4" fmla="*/ 2147483646 w 159"/>
                <a:gd name="T5" fmla="*/ 2147483646 h 182"/>
                <a:gd name="T6" fmla="*/ 2147483646 w 159"/>
                <a:gd name="T7" fmla="*/ 2147483646 h 182"/>
                <a:gd name="T8" fmla="*/ 2147483646 w 159"/>
                <a:gd name="T9" fmla="*/ 2147483646 h 182"/>
                <a:gd name="T10" fmla="*/ 2147483646 w 159"/>
                <a:gd name="T11" fmla="*/ 2147483646 h 182"/>
                <a:gd name="T12" fmla="*/ 2147483646 w 159"/>
                <a:gd name="T13" fmla="*/ 2147483646 h 182"/>
                <a:gd name="T14" fmla="*/ 2147483646 w 159"/>
                <a:gd name="T15" fmla="*/ 2147483646 h 182"/>
                <a:gd name="T16" fmla="*/ 2147483646 w 159"/>
                <a:gd name="T17" fmla="*/ 2147483646 h 182"/>
                <a:gd name="T18" fmla="*/ 2147483646 w 159"/>
                <a:gd name="T19" fmla="*/ 2147483646 h 182"/>
                <a:gd name="T20" fmla="*/ 2147483646 w 159"/>
                <a:gd name="T21" fmla="*/ 2147483646 h 182"/>
                <a:gd name="T22" fmla="*/ 2147483646 w 159"/>
                <a:gd name="T23" fmla="*/ 2147483646 h 182"/>
                <a:gd name="T24" fmla="*/ 2147483646 w 159"/>
                <a:gd name="T25" fmla="*/ 2147483646 h 182"/>
                <a:gd name="T26" fmla="*/ 2147483646 w 159"/>
                <a:gd name="T27" fmla="*/ 2147483646 h 182"/>
                <a:gd name="T28" fmla="*/ 2147483646 w 159"/>
                <a:gd name="T29" fmla="*/ 0 h 182"/>
                <a:gd name="T30" fmla="*/ 2147483646 w 159"/>
                <a:gd name="T31" fmla="*/ 0 h 182"/>
                <a:gd name="T32" fmla="*/ 2147483646 w 159"/>
                <a:gd name="T33" fmla="*/ 2147483646 h 182"/>
                <a:gd name="T34" fmla="*/ 2147483646 w 159"/>
                <a:gd name="T35" fmla="*/ 2147483646 h 182"/>
                <a:gd name="T36" fmla="*/ 2147483646 w 159"/>
                <a:gd name="T37" fmla="*/ 2147483646 h 182"/>
                <a:gd name="T38" fmla="*/ 2147483646 w 159"/>
                <a:gd name="T39" fmla="*/ 2147483646 h 182"/>
                <a:gd name="T40" fmla="*/ 2147483646 w 159"/>
                <a:gd name="T41" fmla="*/ 2147483646 h 182"/>
                <a:gd name="T42" fmla="*/ 2147483646 w 159"/>
                <a:gd name="T43" fmla="*/ 2147483646 h 182"/>
                <a:gd name="T44" fmla="*/ 2147483646 w 159"/>
                <a:gd name="T45" fmla="*/ 2147483646 h 182"/>
                <a:gd name="T46" fmla="*/ 2147483646 w 159"/>
                <a:gd name="T47" fmla="*/ 2147483646 h 182"/>
                <a:gd name="T48" fmla="*/ 2147483646 w 159"/>
                <a:gd name="T49" fmla="*/ 2147483646 h 182"/>
                <a:gd name="T50" fmla="*/ 2147483646 w 159"/>
                <a:gd name="T51" fmla="*/ 2147483646 h 182"/>
                <a:gd name="T52" fmla="*/ 2147483646 w 159"/>
                <a:gd name="T53" fmla="*/ 2147483646 h 182"/>
                <a:gd name="T54" fmla="*/ 2147483646 w 159"/>
                <a:gd name="T55" fmla="*/ 2147483646 h 182"/>
                <a:gd name="T56" fmla="*/ 2147483646 w 159"/>
                <a:gd name="T57" fmla="*/ 2147483646 h 182"/>
                <a:gd name="T58" fmla="*/ 2147483646 w 159"/>
                <a:gd name="T59" fmla="*/ 2147483646 h 182"/>
                <a:gd name="T60" fmla="*/ 2147483646 w 159"/>
                <a:gd name="T61" fmla="*/ 0 h 182"/>
                <a:gd name="T62" fmla="*/ 2147483646 w 159"/>
                <a:gd name="T63" fmla="*/ 0 h 182"/>
                <a:gd name="T64" fmla="*/ 2147483646 w 159"/>
                <a:gd name="T65" fmla="*/ 2147483646 h 182"/>
                <a:gd name="T66" fmla="*/ 2147483646 w 159"/>
                <a:gd name="T67" fmla="*/ 2147483646 h 182"/>
                <a:gd name="T68" fmla="*/ 2147483646 w 159"/>
                <a:gd name="T69" fmla="*/ 2147483646 h 182"/>
                <a:gd name="T70" fmla="*/ 2147483646 w 159"/>
                <a:gd name="T71" fmla="*/ 2147483646 h 182"/>
                <a:gd name="T72" fmla="*/ 2147483646 w 159"/>
                <a:gd name="T73" fmla="*/ 2147483646 h 182"/>
                <a:gd name="T74" fmla="*/ 0 w 159"/>
                <a:gd name="T75" fmla="*/ 2147483646 h 182"/>
                <a:gd name="T76" fmla="*/ 2147483646 w 159"/>
                <a:gd name="T77" fmla="*/ 2147483646 h 182"/>
                <a:gd name="T78" fmla="*/ 2147483646 w 159"/>
                <a:gd name="T79" fmla="*/ 2147483646 h 182"/>
                <a:gd name="T80" fmla="*/ 2147483646 w 159"/>
                <a:gd name="T81" fmla="*/ 2147483646 h 182"/>
                <a:gd name="T82" fmla="*/ 2147483646 w 159"/>
                <a:gd name="T83" fmla="*/ 2147483646 h 182"/>
                <a:gd name="T84" fmla="*/ 2147483646 w 159"/>
                <a:gd name="T85" fmla="*/ 2147483646 h 182"/>
                <a:gd name="T86" fmla="*/ 2147483646 w 159"/>
                <a:gd name="T87" fmla="*/ 2147483646 h 182"/>
                <a:gd name="T88" fmla="*/ 2147483646 w 159"/>
                <a:gd name="T89" fmla="*/ 2147483646 h 182"/>
                <a:gd name="T90" fmla="*/ 2147483646 w 159"/>
                <a:gd name="T91" fmla="*/ 2147483646 h 1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82"/>
                <a:gd name="T140" fmla="*/ 159 w 159"/>
                <a:gd name="T141" fmla="*/ 182 h 1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82">
                  <a:moveTo>
                    <a:pt x="80" y="181"/>
                  </a:moveTo>
                  <a:lnTo>
                    <a:pt x="111" y="135"/>
                  </a:lnTo>
                  <a:lnTo>
                    <a:pt x="109" y="135"/>
                  </a:lnTo>
                  <a:lnTo>
                    <a:pt x="132" y="107"/>
                  </a:lnTo>
                  <a:lnTo>
                    <a:pt x="151" y="75"/>
                  </a:lnTo>
                  <a:lnTo>
                    <a:pt x="151" y="76"/>
                  </a:lnTo>
                  <a:lnTo>
                    <a:pt x="156" y="62"/>
                  </a:lnTo>
                  <a:lnTo>
                    <a:pt x="158" y="45"/>
                  </a:lnTo>
                  <a:lnTo>
                    <a:pt x="158" y="41"/>
                  </a:lnTo>
                  <a:lnTo>
                    <a:pt x="157" y="38"/>
                  </a:lnTo>
                  <a:lnTo>
                    <a:pt x="156" y="30"/>
                  </a:lnTo>
                  <a:lnTo>
                    <a:pt x="151" y="14"/>
                  </a:lnTo>
                  <a:lnTo>
                    <a:pt x="145" y="8"/>
                  </a:lnTo>
                  <a:lnTo>
                    <a:pt x="138" y="4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5" y="1"/>
                  </a:lnTo>
                  <a:lnTo>
                    <a:pt x="107" y="3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87" y="35"/>
                  </a:lnTo>
                  <a:lnTo>
                    <a:pt x="84" y="41"/>
                  </a:lnTo>
                  <a:lnTo>
                    <a:pt x="79" y="43"/>
                  </a:lnTo>
                  <a:lnTo>
                    <a:pt x="74" y="41"/>
                  </a:lnTo>
                  <a:lnTo>
                    <a:pt x="71" y="35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57" y="8"/>
                  </a:lnTo>
                  <a:lnTo>
                    <a:pt x="51" y="4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3" y="8"/>
                  </a:lnTo>
                  <a:lnTo>
                    <a:pt x="7" y="14"/>
                  </a:lnTo>
                  <a:lnTo>
                    <a:pt x="2" y="30"/>
                  </a:lnTo>
                  <a:lnTo>
                    <a:pt x="0" y="45"/>
                  </a:lnTo>
                  <a:lnTo>
                    <a:pt x="1" y="61"/>
                  </a:lnTo>
                  <a:lnTo>
                    <a:pt x="7" y="76"/>
                  </a:lnTo>
                  <a:lnTo>
                    <a:pt x="6" y="75"/>
                  </a:lnTo>
                  <a:lnTo>
                    <a:pt x="26" y="106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78" y="181"/>
                  </a:lnTo>
                  <a:lnTo>
                    <a:pt x="80" y="181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53" name="Bildobjekt 5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16" y="4575501"/>
            <a:ext cx="715051" cy="11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-1.85185E-6 L 0.21283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1.48148E-6 L -0.00304 0.1141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3.7037E-7 L -0.10417 -0.0004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179E-6 1.48148E-6 L -0.00129 -0.1094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85185E-6 L 0.18141 0.0009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6 -1.48148E-6 L -0.00128 0.1122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3.7037E-7 L -0.15513 -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1.48148E-6 L -0.00096 -0.11088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5128E-6 1.11111E-6 L 0.15416 1.11111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1.48148E-6 L -0.00288 0.111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3.7037E-7 L -0.12756 0.0009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4.44444E-6 L -0.00144 -0.1090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1.48148E-6 L -0.0024 0.11227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2.96296E-6 L -0.18269 -0.0002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48148E-6 L 0.00048 -0.1099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-7.40741E-7 L 0.23254 -0.00185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2051E-6 3.7037E-7 L -0.23445 0.00093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-1.48148E-6 L -0.00161 -0.11134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2564E-6 -1.85185E-6 L 0.10641 -0.0018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69231E-7 -1.48148E-6 L -0.00096 0.10671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arallelltrapets 58"/>
          <p:cNvSpPr/>
          <p:nvPr/>
        </p:nvSpPr>
        <p:spPr>
          <a:xfrm>
            <a:off x="1632154" y="1209368"/>
            <a:ext cx="7452851" cy="4522837"/>
          </a:xfrm>
          <a:prstGeom prst="trapezoid">
            <a:avLst>
              <a:gd name="adj" fmla="val 29576"/>
            </a:avLst>
          </a:prstGeom>
          <a:solidFill>
            <a:srgbClr val="03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37290" y="220003"/>
            <a:ext cx="6546967" cy="566577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latin typeface="Arial Black" panose="020B0A04020102020204" pitchFamily="34" charset="0"/>
              </a:rPr>
              <a:t>Täck honnör med honnör</a:t>
            </a:r>
            <a:endParaRPr lang="sv-SE" sz="4000" b="1" spc="400" dirty="0">
              <a:latin typeface="Arial Black" panose="020B0A04020102020204" pitchFamily="34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65310" y="1570516"/>
            <a:ext cx="177812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000" dirty="0" smtClean="0">
                <a:latin typeface="+mn-lt"/>
              </a:rPr>
              <a:t>Syd spelar 1NT.</a:t>
            </a:r>
            <a:endParaRPr lang="sv-SE" altLang="sv-SE" sz="2000" dirty="0">
              <a:latin typeface="+mn-lt"/>
            </a:endParaRPr>
          </a:p>
        </p:txBody>
      </p:sp>
      <p:pic>
        <p:nvPicPr>
          <p:cNvPr id="71" name="Bildobjekt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725" y="2702993"/>
            <a:ext cx="1064903" cy="16550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2" name="Bildobjekt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55" y="4588392"/>
            <a:ext cx="1071317" cy="16550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3" name="Bildobjekt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09" y="908070"/>
            <a:ext cx="1039242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4" name="Bildobjekt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85" y="2702993"/>
            <a:ext cx="1039242" cy="16486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5" name="Bildobjekt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2" y="2702993"/>
            <a:ext cx="1039242" cy="16486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6" name="Bildobjekt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06" y="2702993"/>
            <a:ext cx="1071317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7" name="Bildobjekt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1" y="2702993"/>
            <a:ext cx="107131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8" name="Bildobjekt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" y="2702993"/>
            <a:ext cx="1064903" cy="16486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9" name="Bildobjekt 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35" y="908070"/>
            <a:ext cx="105848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0" name="Bildobjekt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47" y="908070"/>
            <a:ext cx="1045656" cy="16422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1" name="Bildobjekt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796" y="4588392"/>
            <a:ext cx="1039242" cy="16422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2" name="Bildobjekt 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2" y="4588392"/>
            <a:ext cx="1071318" cy="1648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5" y="5085202"/>
            <a:ext cx="715051" cy="1102730"/>
          </a:xfrm>
          <a:prstGeom prst="rect">
            <a:avLst/>
          </a:prstGeom>
        </p:spPr>
      </p:pic>
      <p:pic>
        <p:nvPicPr>
          <p:cNvPr id="83" name="Bildobjekt 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54" y="5090118"/>
            <a:ext cx="715051" cy="1102730"/>
          </a:xfrm>
          <a:prstGeom prst="rect">
            <a:avLst/>
          </a:prstGeom>
        </p:spPr>
      </p:pic>
      <p:pic>
        <p:nvPicPr>
          <p:cNvPr id="84" name="Bildobjekt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59561" y="5262183"/>
            <a:ext cx="715051" cy="1102730"/>
          </a:xfrm>
          <a:prstGeom prst="rect">
            <a:avLst/>
          </a:prstGeom>
        </p:spPr>
      </p:pic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90405" y="5895411"/>
            <a:ext cx="3669375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sv-SE" altLang="sv-SE" sz="2400" b="1" dirty="0" smtClean="0">
                <a:latin typeface="+mn-lt"/>
              </a:rPr>
              <a:t>Täck </a:t>
            </a:r>
            <a:r>
              <a:rPr lang="sv-SE" altLang="sv-SE" sz="2400" dirty="0" smtClean="0">
                <a:latin typeface="+mn-lt"/>
              </a:rPr>
              <a:t>honnör med honnör!</a:t>
            </a:r>
            <a:endParaRPr lang="sv-SE" altLang="sv-SE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9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-3.7037E-7 L -0.0016 -0.119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1.85185E-6 L 0.18109 -0.0025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5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3.33333E-6 L -0.00129 0.117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1E-7 1.11111E-6 L -0.18253 0.0023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3.7037E-6 L -0.0016 0.1173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-0.14727 0.001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2.59259E-6 L -0.00064 -0.1148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4.81481E-6 L 0.11282 -0.0016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897E-6 -3.33333E-6 L -0.00064 -0.11713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2051E-6 -1.85185E-6 L 0.14823 -0.0025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3.7037E-6 L 0.00096 0.1187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1.85185E-6 L -0.11057 0.0002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</TotalTime>
  <Words>273</Words>
  <Application>Microsoft Office PowerPoint</Application>
  <PresentationFormat>A4 (210 x 297 mm)</PresentationFormat>
  <Paragraphs>55</Paragraphs>
  <Slides>13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Berlin Sans FB Demi</vt:lpstr>
      <vt:lpstr>Calibri</vt:lpstr>
      <vt:lpstr>Calibri Light</vt:lpstr>
      <vt:lpstr>Wingdings</vt:lpstr>
      <vt:lpstr>Office-tema</vt:lpstr>
      <vt:lpstr>PowerPoint-presentation</vt:lpstr>
      <vt:lpstr>Korta handens honnör först</vt:lpstr>
      <vt:lpstr>Korta handens honnör först</vt:lpstr>
      <vt:lpstr>Korta handens honnör först</vt:lpstr>
      <vt:lpstr>Korta handens honnör först</vt:lpstr>
      <vt:lpstr>Blockera en färg</vt:lpstr>
      <vt:lpstr>Blockera en färg</vt:lpstr>
      <vt:lpstr>Blockera en färg</vt:lpstr>
      <vt:lpstr>Täck honnör med honnör</vt:lpstr>
      <vt:lpstr>Täck honnör med honnör</vt:lpstr>
      <vt:lpstr>Täck honnör med honnör</vt:lpstr>
      <vt:lpstr>Täck honnör med honnör</vt:lpstr>
      <vt:lpstr>Täck honnör med honnör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Janne</dc:creator>
  <cp:lastModifiedBy>Janne</cp:lastModifiedBy>
  <cp:revision>231</cp:revision>
  <cp:lastPrinted>2017-05-30T06:54:19Z</cp:lastPrinted>
  <dcterms:created xsi:type="dcterms:W3CDTF">2017-05-29T10:48:30Z</dcterms:created>
  <dcterms:modified xsi:type="dcterms:W3CDTF">2018-02-19T10:30:22Z</dcterms:modified>
</cp:coreProperties>
</file>